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328" r:id="rId2"/>
    <p:sldId id="333" r:id="rId3"/>
    <p:sldId id="335" r:id="rId4"/>
    <p:sldId id="334" r:id="rId5"/>
    <p:sldId id="338" r:id="rId6"/>
    <p:sldId id="339" r:id="rId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A56D"/>
    <a:srgbClr val="0531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9" autoAdjust="0"/>
    <p:restoredTop sz="94660"/>
  </p:normalViewPr>
  <p:slideViewPr>
    <p:cSldViewPr snapToGrid="0">
      <p:cViewPr varScale="1">
        <p:scale>
          <a:sx n="90" d="100"/>
          <a:sy n="90" d="100"/>
        </p:scale>
        <p:origin x="39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179F4-2321-4C4C-B5FE-F319EC3FCFB2}" type="datetimeFigureOut">
              <a:rPr lang="fr-FR" smtClean="0"/>
              <a:t>30/04/2026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8D1A0D-C38E-4689-938E-120F22C52123}" type="slidenum">
              <a:rPr lang="fr-FR" smtClean="0"/>
              <a:t>‹N°›</a:t>
            </a:fld>
            <a:endParaRPr lang="fr-FR"/>
          </a:p>
        </p:txBody>
      </p:sp>
    </p:spTree>
    <p:extLst>
      <p:ext uri="{BB962C8B-B14F-4D97-AF65-F5344CB8AC3E}">
        <p14:creationId xmlns:p14="http://schemas.microsoft.com/office/powerpoint/2010/main" val="481834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0E1738-221D-91D2-E02D-95B664D0527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46D30012-7020-784B-19BE-4BB6E59C8E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B11DCD8-8366-A4D3-F910-5610707B220E}"/>
              </a:ext>
            </a:extLst>
          </p:cNvPr>
          <p:cNvSpPr>
            <a:spLocks noGrp="1"/>
          </p:cNvSpPr>
          <p:nvPr>
            <p:ph type="dt" sz="half" idx="10"/>
          </p:nvPr>
        </p:nvSpPr>
        <p:spPr/>
        <p:txBody>
          <a:bodyPr/>
          <a:lstStyle/>
          <a:p>
            <a:fld id="{02A5C056-0481-4C15-AD61-96477D598AA2}" type="datetimeFigureOut">
              <a:rPr lang="fr-FR" smtClean="0"/>
              <a:t>30/04/2026</a:t>
            </a:fld>
            <a:endParaRPr lang="fr-FR"/>
          </a:p>
        </p:txBody>
      </p:sp>
      <p:sp>
        <p:nvSpPr>
          <p:cNvPr id="5" name="Espace réservé du pied de page 4">
            <a:extLst>
              <a:ext uri="{FF2B5EF4-FFF2-40B4-BE49-F238E27FC236}">
                <a16:creationId xmlns:a16="http://schemas.microsoft.com/office/drawing/2014/main" id="{AF49C3EB-F2AD-82C0-E936-107D3FB304C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99831FA-6F17-04E1-0E81-EF55AC0B9847}"/>
              </a:ext>
            </a:extLst>
          </p:cNvPr>
          <p:cNvSpPr>
            <a:spLocks noGrp="1"/>
          </p:cNvSpPr>
          <p:nvPr>
            <p:ph type="sldNum" sz="quarter" idx="12"/>
          </p:nvPr>
        </p:nvSpPr>
        <p:spPr/>
        <p:txBody>
          <a:bodyPr/>
          <a:lstStyle/>
          <a:p>
            <a:fld id="{9C2DE31E-59F0-4FE5-8B56-1FA1788274F1}" type="slidenum">
              <a:rPr lang="fr-FR" smtClean="0"/>
              <a:t>‹N°›</a:t>
            </a:fld>
            <a:endParaRPr lang="fr-FR"/>
          </a:p>
        </p:txBody>
      </p:sp>
    </p:spTree>
    <p:extLst>
      <p:ext uri="{BB962C8B-B14F-4D97-AF65-F5344CB8AC3E}">
        <p14:creationId xmlns:p14="http://schemas.microsoft.com/office/powerpoint/2010/main" val="1708059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055AF0-0739-BBB4-20B5-E150A946DF0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13CA9950-CB89-D694-560D-16F5E57D795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4D33FBB-41E5-E576-D243-9644F46A43AB}"/>
              </a:ext>
            </a:extLst>
          </p:cNvPr>
          <p:cNvSpPr>
            <a:spLocks noGrp="1"/>
          </p:cNvSpPr>
          <p:nvPr>
            <p:ph type="dt" sz="half" idx="10"/>
          </p:nvPr>
        </p:nvSpPr>
        <p:spPr/>
        <p:txBody>
          <a:bodyPr/>
          <a:lstStyle/>
          <a:p>
            <a:fld id="{02A5C056-0481-4C15-AD61-96477D598AA2}" type="datetimeFigureOut">
              <a:rPr lang="fr-FR" smtClean="0"/>
              <a:t>30/04/2026</a:t>
            </a:fld>
            <a:endParaRPr lang="fr-FR"/>
          </a:p>
        </p:txBody>
      </p:sp>
      <p:sp>
        <p:nvSpPr>
          <p:cNvPr id="5" name="Espace réservé du pied de page 4">
            <a:extLst>
              <a:ext uri="{FF2B5EF4-FFF2-40B4-BE49-F238E27FC236}">
                <a16:creationId xmlns:a16="http://schemas.microsoft.com/office/drawing/2014/main" id="{0CA1ECDA-7C8D-9CE0-3E13-E7FB7426355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B36F5F3-2717-323B-D59F-F9280F24A402}"/>
              </a:ext>
            </a:extLst>
          </p:cNvPr>
          <p:cNvSpPr>
            <a:spLocks noGrp="1"/>
          </p:cNvSpPr>
          <p:nvPr>
            <p:ph type="sldNum" sz="quarter" idx="12"/>
          </p:nvPr>
        </p:nvSpPr>
        <p:spPr/>
        <p:txBody>
          <a:bodyPr/>
          <a:lstStyle/>
          <a:p>
            <a:fld id="{9C2DE31E-59F0-4FE5-8B56-1FA1788274F1}" type="slidenum">
              <a:rPr lang="fr-FR" smtClean="0"/>
              <a:t>‹N°›</a:t>
            </a:fld>
            <a:endParaRPr lang="fr-FR"/>
          </a:p>
        </p:txBody>
      </p:sp>
    </p:spTree>
    <p:extLst>
      <p:ext uri="{BB962C8B-B14F-4D97-AF65-F5344CB8AC3E}">
        <p14:creationId xmlns:p14="http://schemas.microsoft.com/office/powerpoint/2010/main" val="35584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12E7F5C-CD1E-3F9C-5CEB-2BDCE85EE4C3}"/>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6BEBB36-D1D0-501A-C91E-ADC0DE1A023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4A7E53D-299D-2EAF-B8ED-D71D08E606CB}"/>
              </a:ext>
            </a:extLst>
          </p:cNvPr>
          <p:cNvSpPr>
            <a:spLocks noGrp="1"/>
          </p:cNvSpPr>
          <p:nvPr>
            <p:ph type="dt" sz="half" idx="10"/>
          </p:nvPr>
        </p:nvSpPr>
        <p:spPr/>
        <p:txBody>
          <a:bodyPr/>
          <a:lstStyle/>
          <a:p>
            <a:fld id="{02A5C056-0481-4C15-AD61-96477D598AA2}" type="datetimeFigureOut">
              <a:rPr lang="fr-FR" smtClean="0"/>
              <a:t>30/04/2026</a:t>
            </a:fld>
            <a:endParaRPr lang="fr-FR"/>
          </a:p>
        </p:txBody>
      </p:sp>
      <p:sp>
        <p:nvSpPr>
          <p:cNvPr id="5" name="Espace réservé du pied de page 4">
            <a:extLst>
              <a:ext uri="{FF2B5EF4-FFF2-40B4-BE49-F238E27FC236}">
                <a16:creationId xmlns:a16="http://schemas.microsoft.com/office/drawing/2014/main" id="{8A401307-F118-42CE-A03B-F3EC2240118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1B196B5-7FD7-9A4D-8C4D-01B45C16AF3E}"/>
              </a:ext>
            </a:extLst>
          </p:cNvPr>
          <p:cNvSpPr>
            <a:spLocks noGrp="1"/>
          </p:cNvSpPr>
          <p:nvPr>
            <p:ph type="sldNum" sz="quarter" idx="12"/>
          </p:nvPr>
        </p:nvSpPr>
        <p:spPr/>
        <p:txBody>
          <a:bodyPr/>
          <a:lstStyle/>
          <a:p>
            <a:fld id="{9C2DE31E-59F0-4FE5-8B56-1FA1788274F1}" type="slidenum">
              <a:rPr lang="fr-FR" smtClean="0"/>
              <a:t>‹N°›</a:t>
            </a:fld>
            <a:endParaRPr lang="fr-FR"/>
          </a:p>
        </p:txBody>
      </p:sp>
    </p:spTree>
    <p:extLst>
      <p:ext uri="{BB962C8B-B14F-4D97-AF65-F5344CB8AC3E}">
        <p14:creationId xmlns:p14="http://schemas.microsoft.com/office/powerpoint/2010/main" val="722484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A0CEE7-FD41-A50D-2FD2-D490714A061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7FE32C6-9400-74BF-F805-8596F8885DD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747D36C-A5E0-E2E5-7ED1-AE6718FC3275}"/>
              </a:ext>
            </a:extLst>
          </p:cNvPr>
          <p:cNvSpPr>
            <a:spLocks noGrp="1"/>
          </p:cNvSpPr>
          <p:nvPr>
            <p:ph type="dt" sz="half" idx="10"/>
          </p:nvPr>
        </p:nvSpPr>
        <p:spPr/>
        <p:txBody>
          <a:bodyPr/>
          <a:lstStyle/>
          <a:p>
            <a:fld id="{02A5C056-0481-4C15-AD61-96477D598AA2}" type="datetimeFigureOut">
              <a:rPr lang="fr-FR" smtClean="0"/>
              <a:t>30/04/2026</a:t>
            </a:fld>
            <a:endParaRPr lang="fr-FR"/>
          </a:p>
        </p:txBody>
      </p:sp>
      <p:sp>
        <p:nvSpPr>
          <p:cNvPr id="5" name="Espace réservé du pied de page 4">
            <a:extLst>
              <a:ext uri="{FF2B5EF4-FFF2-40B4-BE49-F238E27FC236}">
                <a16:creationId xmlns:a16="http://schemas.microsoft.com/office/drawing/2014/main" id="{F55B9BA9-6C44-E9AB-A1FB-65EE4287399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278A45B-6364-0705-F0DC-F716355C2F89}"/>
              </a:ext>
            </a:extLst>
          </p:cNvPr>
          <p:cNvSpPr>
            <a:spLocks noGrp="1"/>
          </p:cNvSpPr>
          <p:nvPr>
            <p:ph type="sldNum" sz="quarter" idx="12"/>
          </p:nvPr>
        </p:nvSpPr>
        <p:spPr/>
        <p:txBody>
          <a:bodyPr/>
          <a:lstStyle/>
          <a:p>
            <a:fld id="{9C2DE31E-59F0-4FE5-8B56-1FA1788274F1}" type="slidenum">
              <a:rPr lang="fr-FR" smtClean="0"/>
              <a:t>‹N°›</a:t>
            </a:fld>
            <a:endParaRPr lang="fr-FR"/>
          </a:p>
        </p:txBody>
      </p:sp>
    </p:spTree>
    <p:extLst>
      <p:ext uri="{BB962C8B-B14F-4D97-AF65-F5344CB8AC3E}">
        <p14:creationId xmlns:p14="http://schemas.microsoft.com/office/powerpoint/2010/main" val="2311382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460AB6-9DA1-7774-4460-CA8BF59BAEC4}"/>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6401EDC-26F5-34A5-EF25-56C7AD7830C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D1AB50E-9246-8292-3799-B1A051A67322}"/>
              </a:ext>
            </a:extLst>
          </p:cNvPr>
          <p:cNvSpPr>
            <a:spLocks noGrp="1"/>
          </p:cNvSpPr>
          <p:nvPr>
            <p:ph type="dt" sz="half" idx="10"/>
          </p:nvPr>
        </p:nvSpPr>
        <p:spPr/>
        <p:txBody>
          <a:bodyPr/>
          <a:lstStyle/>
          <a:p>
            <a:fld id="{02A5C056-0481-4C15-AD61-96477D598AA2}" type="datetimeFigureOut">
              <a:rPr lang="fr-FR" smtClean="0"/>
              <a:t>30/04/2026</a:t>
            </a:fld>
            <a:endParaRPr lang="fr-FR"/>
          </a:p>
        </p:txBody>
      </p:sp>
      <p:sp>
        <p:nvSpPr>
          <p:cNvPr id="5" name="Espace réservé du pied de page 4">
            <a:extLst>
              <a:ext uri="{FF2B5EF4-FFF2-40B4-BE49-F238E27FC236}">
                <a16:creationId xmlns:a16="http://schemas.microsoft.com/office/drawing/2014/main" id="{E7011C1F-3F08-108F-54E0-77D7DCC3861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ACE8F5C-619A-E7DD-4594-05AA1FA44B83}"/>
              </a:ext>
            </a:extLst>
          </p:cNvPr>
          <p:cNvSpPr>
            <a:spLocks noGrp="1"/>
          </p:cNvSpPr>
          <p:nvPr>
            <p:ph type="sldNum" sz="quarter" idx="12"/>
          </p:nvPr>
        </p:nvSpPr>
        <p:spPr/>
        <p:txBody>
          <a:bodyPr/>
          <a:lstStyle/>
          <a:p>
            <a:fld id="{9C2DE31E-59F0-4FE5-8B56-1FA1788274F1}" type="slidenum">
              <a:rPr lang="fr-FR" smtClean="0"/>
              <a:t>‹N°›</a:t>
            </a:fld>
            <a:endParaRPr lang="fr-FR"/>
          </a:p>
        </p:txBody>
      </p:sp>
    </p:spTree>
    <p:extLst>
      <p:ext uri="{BB962C8B-B14F-4D97-AF65-F5344CB8AC3E}">
        <p14:creationId xmlns:p14="http://schemas.microsoft.com/office/powerpoint/2010/main" val="756088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AF1C64-8BE1-222A-22BD-1CC0C43796E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ACE80AA-DD84-2AF1-5198-7A1EF7E15A6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A8EF7E6-88E6-CCA0-B208-296C4ABCBB8A}"/>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050D231E-D7F4-B665-C5A7-593B3196F230}"/>
              </a:ext>
            </a:extLst>
          </p:cNvPr>
          <p:cNvSpPr>
            <a:spLocks noGrp="1"/>
          </p:cNvSpPr>
          <p:nvPr>
            <p:ph type="dt" sz="half" idx="10"/>
          </p:nvPr>
        </p:nvSpPr>
        <p:spPr/>
        <p:txBody>
          <a:bodyPr/>
          <a:lstStyle/>
          <a:p>
            <a:fld id="{02A5C056-0481-4C15-AD61-96477D598AA2}" type="datetimeFigureOut">
              <a:rPr lang="fr-FR" smtClean="0"/>
              <a:t>30/04/2026</a:t>
            </a:fld>
            <a:endParaRPr lang="fr-FR"/>
          </a:p>
        </p:txBody>
      </p:sp>
      <p:sp>
        <p:nvSpPr>
          <p:cNvPr id="6" name="Espace réservé du pied de page 5">
            <a:extLst>
              <a:ext uri="{FF2B5EF4-FFF2-40B4-BE49-F238E27FC236}">
                <a16:creationId xmlns:a16="http://schemas.microsoft.com/office/drawing/2014/main" id="{CC234766-4806-DBC8-E1CA-1ADE228E337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39E5557-1BB6-9C30-8C11-025969DF23EC}"/>
              </a:ext>
            </a:extLst>
          </p:cNvPr>
          <p:cNvSpPr>
            <a:spLocks noGrp="1"/>
          </p:cNvSpPr>
          <p:nvPr>
            <p:ph type="sldNum" sz="quarter" idx="12"/>
          </p:nvPr>
        </p:nvSpPr>
        <p:spPr/>
        <p:txBody>
          <a:bodyPr/>
          <a:lstStyle/>
          <a:p>
            <a:fld id="{9C2DE31E-59F0-4FE5-8B56-1FA1788274F1}" type="slidenum">
              <a:rPr lang="fr-FR" smtClean="0"/>
              <a:t>‹N°›</a:t>
            </a:fld>
            <a:endParaRPr lang="fr-FR"/>
          </a:p>
        </p:txBody>
      </p:sp>
    </p:spTree>
    <p:extLst>
      <p:ext uri="{BB962C8B-B14F-4D97-AF65-F5344CB8AC3E}">
        <p14:creationId xmlns:p14="http://schemas.microsoft.com/office/powerpoint/2010/main" val="450412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A730EA-616B-40AB-F153-08F5F0D8B48E}"/>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23ACBDD-E10C-4905-CE01-8D59E74A2E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A812778-95AA-70AA-3048-CA314893512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B666812-953A-B9FC-15B1-4C1F184ADD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D4F16DF-362B-27DF-D1A3-8CD5CB7E051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7139BF2-F261-5C44-C752-05B322CB2C1B}"/>
              </a:ext>
            </a:extLst>
          </p:cNvPr>
          <p:cNvSpPr>
            <a:spLocks noGrp="1"/>
          </p:cNvSpPr>
          <p:nvPr>
            <p:ph type="dt" sz="half" idx="10"/>
          </p:nvPr>
        </p:nvSpPr>
        <p:spPr/>
        <p:txBody>
          <a:bodyPr/>
          <a:lstStyle/>
          <a:p>
            <a:fld id="{02A5C056-0481-4C15-AD61-96477D598AA2}" type="datetimeFigureOut">
              <a:rPr lang="fr-FR" smtClean="0"/>
              <a:t>30/04/2026</a:t>
            </a:fld>
            <a:endParaRPr lang="fr-FR"/>
          </a:p>
        </p:txBody>
      </p:sp>
      <p:sp>
        <p:nvSpPr>
          <p:cNvPr id="8" name="Espace réservé du pied de page 7">
            <a:extLst>
              <a:ext uri="{FF2B5EF4-FFF2-40B4-BE49-F238E27FC236}">
                <a16:creationId xmlns:a16="http://schemas.microsoft.com/office/drawing/2014/main" id="{89E00C42-F2E4-5ACF-56C0-ECBB46891677}"/>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781DCD2E-ABC5-ED23-D8E3-372BAEF76F63}"/>
              </a:ext>
            </a:extLst>
          </p:cNvPr>
          <p:cNvSpPr>
            <a:spLocks noGrp="1"/>
          </p:cNvSpPr>
          <p:nvPr>
            <p:ph type="sldNum" sz="quarter" idx="12"/>
          </p:nvPr>
        </p:nvSpPr>
        <p:spPr/>
        <p:txBody>
          <a:bodyPr/>
          <a:lstStyle/>
          <a:p>
            <a:fld id="{9C2DE31E-59F0-4FE5-8B56-1FA1788274F1}" type="slidenum">
              <a:rPr lang="fr-FR" smtClean="0"/>
              <a:t>‹N°›</a:t>
            </a:fld>
            <a:endParaRPr lang="fr-FR"/>
          </a:p>
        </p:txBody>
      </p:sp>
    </p:spTree>
    <p:extLst>
      <p:ext uri="{BB962C8B-B14F-4D97-AF65-F5344CB8AC3E}">
        <p14:creationId xmlns:p14="http://schemas.microsoft.com/office/powerpoint/2010/main" val="589417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6DBE8F-7CB6-C25F-3F3E-2DD24BBA5FA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5DB9EEF-A64B-E6A8-DB42-0C1617325805}"/>
              </a:ext>
            </a:extLst>
          </p:cNvPr>
          <p:cNvSpPr>
            <a:spLocks noGrp="1"/>
          </p:cNvSpPr>
          <p:nvPr>
            <p:ph type="dt" sz="half" idx="10"/>
          </p:nvPr>
        </p:nvSpPr>
        <p:spPr/>
        <p:txBody>
          <a:bodyPr/>
          <a:lstStyle/>
          <a:p>
            <a:fld id="{02A5C056-0481-4C15-AD61-96477D598AA2}" type="datetimeFigureOut">
              <a:rPr lang="fr-FR" smtClean="0"/>
              <a:t>30/04/2026</a:t>
            </a:fld>
            <a:endParaRPr lang="fr-FR"/>
          </a:p>
        </p:txBody>
      </p:sp>
      <p:sp>
        <p:nvSpPr>
          <p:cNvPr id="4" name="Espace réservé du pied de page 3">
            <a:extLst>
              <a:ext uri="{FF2B5EF4-FFF2-40B4-BE49-F238E27FC236}">
                <a16:creationId xmlns:a16="http://schemas.microsoft.com/office/drawing/2014/main" id="{1534F6B3-E9B5-A447-18CD-408F0B27C157}"/>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2C21932-4FCA-3E21-F084-C37E6098B6F1}"/>
              </a:ext>
            </a:extLst>
          </p:cNvPr>
          <p:cNvSpPr>
            <a:spLocks noGrp="1"/>
          </p:cNvSpPr>
          <p:nvPr>
            <p:ph type="sldNum" sz="quarter" idx="12"/>
          </p:nvPr>
        </p:nvSpPr>
        <p:spPr/>
        <p:txBody>
          <a:bodyPr/>
          <a:lstStyle/>
          <a:p>
            <a:fld id="{9C2DE31E-59F0-4FE5-8B56-1FA1788274F1}" type="slidenum">
              <a:rPr lang="fr-FR" smtClean="0"/>
              <a:t>‹N°›</a:t>
            </a:fld>
            <a:endParaRPr lang="fr-FR"/>
          </a:p>
        </p:txBody>
      </p:sp>
    </p:spTree>
    <p:extLst>
      <p:ext uri="{BB962C8B-B14F-4D97-AF65-F5344CB8AC3E}">
        <p14:creationId xmlns:p14="http://schemas.microsoft.com/office/powerpoint/2010/main" val="2816746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949DA5B-71BB-DAAC-1863-EF3AFE37C0C5}"/>
              </a:ext>
            </a:extLst>
          </p:cNvPr>
          <p:cNvSpPr>
            <a:spLocks noGrp="1"/>
          </p:cNvSpPr>
          <p:nvPr>
            <p:ph type="dt" sz="half" idx="10"/>
          </p:nvPr>
        </p:nvSpPr>
        <p:spPr/>
        <p:txBody>
          <a:bodyPr/>
          <a:lstStyle/>
          <a:p>
            <a:fld id="{02A5C056-0481-4C15-AD61-96477D598AA2}" type="datetimeFigureOut">
              <a:rPr lang="fr-FR" smtClean="0"/>
              <a:t>30/04/2026</a:t>
            </a:fld>
            <a:endParaRPr lang="fr-FR"/>
          </a:p>
        </p:txBody>
      </p:sp>
      <p:sp>
        <p:nvSpPr>
          <p:cNvPr id="3" name="Espace réservé du pied de page 2">
            <a:extLst>
              <a:ext uri="{FF2B5EF4-FFF2-40B4-BE49-F238E27FC236}">
                <a16:creationId xmlns:a16="http://schemas.microsoft.com/office/drawing/2014/main" id="{7DD17426-982D-C8A2-0FBA-8FD25A3C57D2}"/>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21FB29F3-8C32-AC61-9786-BC010AE76159}"/>
              </a:ext>
            </a:extLst>
          </p:cNvPr>
          <p:cNvSpPr>
            <a:spLocks noGrp="1"/>
          </p:cNvSpPr>
          <p:nvPr>
            <p:ph type="sldNum" sz="quarter" idx="12"/>
          </p:nvPr>
        </p:nvSpPr>
        <p:spPr/>
        <p:txBody>
          <a:bodyPr/>
          <a:lstStyle/>
          <a:p>
            <a:fld id="{9C2DE31E-59F0-4FE5-8B56-1FA1788274F1}" type="slidenum">
              <a:rPr lang="fr-FR" smtClean="0"/>
              <a:t>‹N°›</a:t>
            </a:fld>
            <a:endParaRPr lang="fr-FR"/>
          </a:p>
        </p:txBody>
      </p:sp>
    </p:spTree>
    <p:extLst>
      <p:ext uri="{BB962C8B-B14F-4D97-AF65-F5344CB8AC3E}">
        <p14:creationId xmlns:p14="http://schemas.microsoft.com/office/powerpoint/2010/main" val="1997505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D36430-9467-4D01-E756-72642A35C6C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446F1663-F0BE-E60E-CD4E-19F3E18E38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4F6776A6-FC35-6B2E-F7E1-82DF6FA945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AF52AF3-5586-1EC8-74DC-17BFF84BB0BA}"/>
              </a:ext>
            </a:extLst>
          </p:cNvPr>
          <p:cNvSpPr>
            <a:spLocks noGrp="1"/>
          </p:cNvSpPr>
          <p:nvPr>
            <p:ph type="dt" sz="half" idx="10"/>
          </p:nvPr>
        </p:nvSpPr>
        <p:spPr/>
        <p:txBody>
          <a:bodyPr/>
          <a:lstStyle/>
          <a:p>
            <a:fld id="{02A5C056-0481-4C15-AD61-96477D598AA2}" type="datetimeFigureOut">
              <a:rPr lang="fr-FR" smtClean="0"/>
              <a:t>30/04/2026</a:t>
            </a:fld>
            <a:endParaRPr lang="fr-FR"/>
          </a:p>
        </p:txBody>
      </p:sp>
      <p:sp>
        <p:nvSpPr>
          <p:cNvPr id="6" name="Espace réservé du pied de page 5">
            <a:extLst>
              <a:ext uri="{FF2B5EF4-FFF2-40B4-BE49-F238E27FC236}">
                <a16:creationId xmlns:a16="http://schemas.microsoft.com/office/drawing/2014/main" id="{BFA4C049-3E55-CBD3-D065-9B105EDFD6C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F07EF32-C388-B186-D517-E438F650CCFC}"/>
              </a:ext>
            </a:extLst>
          </p:cNvPr>
          <p:cNvSpPr>
            <a:spLocks noGrp="1"/>
          </p:cNvSpPr>
          <p:nvPr>
            <p:ph type="sldNum" sz="quarter" idx="12"/>
          </p:nvPr>
        </p:nvSpPr>
        <p:spPr/>
        <p:txBody>
          <a:bodyPr/>
          <a:lstStyle/>
          <a:p>
            <a:fld id="{9C2DE31E-59F0-4FE5-8B56-1FA1788274F1}" type="slidenum">
              <a:rPr lang="fr-FR" smtClean="0"/>
              <a:t>‹N°›</a:t>
            </a:fld>
            <a:endParaRPr lang="fr-FR"/>
          </a:p>
        </p:txBody>
      </p:sp>
    </p:spTree>
    <p:extLst>
      <p:ext uri="{BB962C8B-B14F-4D97-AF65-F5344CB8AC3E}">
        <p14:creationId xmlns:p14="http://schemas.microsoft.com/office/powerpoint/2010/main" val="2529136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C693F4-8B30-2DAC-FF2E-F243433D1F3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312FD86A-BC65-8BAC-E705-839E014FE6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00E1644-6825-3A24-225B-E4AEFA8073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9B7551F-DC95-7B03-E2C6-3E32F1517357}"/>
              </a:ext>
            </a:extLst>
          </p:cNvPr>
          <p:cNvSpPr>
            <a:spLocks noGrp="1"/>
          </p:cNvSpPr>
          <p:nvPr>
            <p:ph type="dt" sz="half" idx="10"/>
          </p:nvPr>
        </p:nvSpPr>
        <p:spPr/>
        <p:txBody>
          <a:bodyPr/>
          <a:lstStyle/>
          <a:p>
            <a:fld id="{02A5C056-0481-4C15-AD61-96477D598AA2}" type="datetimeFigureOut">
              <a:rPr lang="fr-FR" smtClean="0"/>
              <a:t>30/04/2026</a:t>
            </a:fld>
            <a:endParaRPr lang="fr-FR"/>
          </a:p>
        </p:txBody>
      </p:sp>
      <p:sp>
        <p:nvSpPr>
          <p:cNvPr id="6" name="Espace réservé du pied de page 5">
            <a:extLst>
              <a:ext uri="{FF2B5EF4-FFF2-40B4-BE49-F238E27FC236}">
                <a16:creationId xmlns:a16="http://schemas.microsoft.com/office/drawing/2014/main" id="{992875DE-3ED9-B06C-887E-2BDC1A5477A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E790DAD-6EAA-578D-6ADC-2F9CD537E77E}"/>
              </a:ext>
            </a:extLst>
          </p:cNvPr>
          <p:cNvSpPr>
            <a:spLocks noGrp="1"/>
          </p:cNvSpPr>
          <p:nvPr>
            <p:ph type="sldNum" sz="quarter" idx="12"/>
          </p:nvPr>
        </p:nvSpPr>
        <p:spPr/>
        <p:txBody>
          <a:bodyPr/>
          <a:lstStyle/>
          <a:p>
            <a:fld id="{9C2DE31E-59F0-4FE5-8B56-1FA1788274F1}" type="slidenum">
              <a:rPr lang="fr-FR" smtClean="0"/>
              <a:t>‹N°›</a:t>
            </a:fld>
            <a:endParaRPr lang="fr-FR"/>
          </a:p>
        </p:txBody>
      </p:sp>
    </p:spTree>
    <p:extLst>
      <p:ext uri="{BB962C8B-B14F-4D97-AF65-F5344CB8AC3E}">
        <p14:creationId xmlns:p14="http://schemas.microsoft.com/office/powerpoint/2010/main" val="3214885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9D3294B-D8D0-34F1-7B85-4CBBAC3FBD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C316540-C0B2-AFBF-11EF-B301A748F5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45F01C2-0F16-0D54-7C55-9F521DDBB6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2A5C056-0481-4C15-AD61-96477D598AA2}" type="datetimeFigureOut">
              <a:rPr lang="fr-FR" smtClean="0"/>
              <a:t>30/04/2026</a:t>
            </a:fld>
            <a:endParaRPr lang="fr-FR"/>
          </a:p>
        </p:txBody>
      </p:sp>
      <p:sp>
        <p:nvSpPr>
          <p:cNvPr id="5" name="Espace réservé du pied de page 4">
            <a:extLst>
              <a:ext uri="{FF2B5EF4-FFF2-40B4-BE49-F238E27FC236}">
                <a16:creationId xmlns:a16="http://schemas.microsoft.com/office/drawing/2014/main" id="{36AB21AD-967B-A156-85DA-574039C405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ABFA4581-F66A-F8A9-23C1-49F4B620F6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C2DE31E-59F0-4FE5-8B56-1FA1788274F1}" type="slidenum">
              <a:rPr lang="fr-FR" smtClean="0"/>
              <a:t>‹N°›</a:t>
            </a:fld>
            <a:endParaRPr lang="fr-FR"/>
          </a:p>
        </p:txBody>
      </p:sp>
    </p:spTree>
    <p:extLst>
      <p:ext uri="{BB962C8B-B14F-4D97-AF65-F5344CB8AC3E}">
        <p14:creationId xmlns:p14="http://schemas.microsoft.com/office/powerpoint/2010/main" val="4133373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CAF43-0A03-FAC0-9A42-342B7BF41537}"/>
            </a:ext>
          </a:extLst>
        </p:cNvPr>
        <p:cNvGrpSpPr/>
        <p:nvPr/>
      </p:nvGrpSpPr>
      <p:grpSpPr>
        <a:xfrm>
          <a:off x="0" y="0"/>
          <a:ext cx="0" cy="0"/>
          <a:chOff x="0" y="0"/>
          <a:chExt cx="0" cy="0"/>
        </a:xfrm>
      </p:grpSpPr>
      <p:pic>
        <p:nvPicPr>
          <p:cNvPr id="3" name="Image 2" descr="Une image contenant bleu, Bleu électrique, Azure, Bleu Majorelle&#10;&#10;Le contenu généré par l’IA peut être incorrect.">
            <a:extLst>
              <a:ext uri="{FF2B5EF4-FFF2-40B4-BE49-F238E27FC236}">
                <a16:creationId xmlns:a16="http://schemas.microsoft.com/office/drawing/2014/main" id="{43824FE8-41FB-EF17-D861-8E9AAB0F8F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826" y="-101600"/>
            <a:ext cx="12573293" cy="7025640"/>
          </a:xfrm>
          <a:prstGeom prst="rect">
            <a:avLst/>
          </a:prstGeom>
        </p:spPr>
      </p:pic>
      <p:cxnSp>
        <p:nvCxnSpPr>
          <p:cNvPr id="4" name="Connecteur droit 3">
            <a:extLst>
              <a:ext uri="{FF2B5EF4-FFF2-40B4-BE49-F238E27FC236}">
                <a16:creationId xmlns:a16="http://schemas.microsoft.com/office/drawing/2014/main" id="{14F7803B-1864-4D29-84B8-FDC19D15C82C}"/>
              </a:ext>
            </a:extLst>
          </p:cNvPr>
          <p:cNvCxnSpPr>
            <a:cxnSpLocks/>
          </p:cNvCxnSpPr>
          <p:nvPr/>
        </p:nvCxnSpPr>
        <p:spPr>
          <a:xfrm>
            <a:off x="-105956" y="6807200"/>
            <a:ext cx="12432107" cy="0"/>
          </a:xfrm>
          <a:prstGeom prst="line">
            <a:avLst/>
          </a:prstGeom>
          <a:ln w="57150">
            <a:solidFill>
              <a:schemeClr val="bg1"/>
            </a:solidFill>
          </a:ln>
          <a:effectLst>
            <a:glow rad="228600">
              <a:schemeClr val="accent4">
                <a:satMod val="175000"/>
                <a:alpha val="40000"/>
              </a:schemeClr>
            </a:glow>
          </a:effectLst>
        </p:spPr>
        <p:style>
          <a:lnRef idx="2">
            <a:schemeClr val="accent1"/>
          </a:lnRef>
          <a:fillRef idx="0">
            <a:schemeClr val="accent1"/>
          </a:fillRef>
          <a:effectRef idx="1">
            <a:schemeClr val="accent1"/>
          </a:effectRef>
          <a:fontRef idx="minor">
            <a:schemeClr val="tx1"/>
          </a:fontRef>
        </p:style>
      </p:cxnSp>
      <p:pic>
        <p:nvPicPr>
          <p:cNvPr id="7" name="Image 6" descr="Une image contenant symbole, Emblème, logo, texte&#10;&#10;Description générée automatiquement">
            <a:extLst>
              <a:ext uri="{FF2B5EF4-FFF2-40B4-BE49-F238E27FC236}">
                <a16:creationId xmlns:a16="http://schemas.microsoft.com/office/drawing/2014/main" id="{688C1E85-FB41-72A1-D36B-60CE796BC67F}"/>
              </a:ext>
            </a:extLst>
          </p:cNvPr>
          <p:cNvPicPr>
            <a:picLocks noChangeAspect="1"/>
          </p:cNvPicPr>
          <p:nvPr/>
        </p:nvPicPr>
        <p:blipFill>
          <a:blip r:embed="rId3">
            <a:extLst>
              <a:ext uri="{28A0092B-C50C-407E-A947-70E740481C1C}">
                <a14:useLocalDpi xmlns:a14="http://schemas.microsoft.com/office/drawing/2010/main" val="0"/>
              </a:ext>
            </a:extLst>
          </a:blip>
          <a:srcRect r="-3" b="-3"/>
          <a:stretch/>
        </p:blipFill>
        <p:spPr>
          <a:xfrm>
            <a:off x="5385723" y="677095"/>
            <a:ext cx="1481513" cy="1481513"/>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
        <p:nvSpPr>
          <p:cNvPr id="8" name="ZoneTexte 7">
            <a:extLst>
              <a:ext uri="{FF2B5EF4-FFF2-40B4-BE49-F238E27FC236}">
                <a16:creationId xmlns:a16="http://schemas.microsoft.com/office/drawing/2014/main" id="{4411BF9D-36A6-811E-B21B-B06B1FEF7FCF}"/>
              </a:ext>
            </a:extLst>
          </p:cNvPr>
          <p:cNvSpPr txBox="1"/>
          <p:nvPr/>
        </p:nvSpPr>
        <p:spPr>
          <a:xfrm>
            <a:off x="1630680" y="2937302"/>
            <a:ext cx="8930640" cy="1569660"/>
          </a:xfrm>
          <a:prstGeom prst="rect">
            <a:avLst/>
          </a:prstGeom>
          <a:noFill/>
        </p:spPr>
        <p:txBody>
          <a:bodyPr wrap="square" rtlCol="0">
            <a:spAutoFit/>
          </a:bodyPr>
          <a:lstStyle/>
          <a:p>
            <a:pPr algn="ctr"/>
            <a:r>
              <a:rPr lang="fr-FR" sz="4800" dirty="0">
                <a:solidFill>
                  <a:schemeClr val="bg1"/>
                </a:solidFill>
                <a:latin typeface="Agency FB" panose="020B0503020202020204" pitchFamily="34" charset="0"/>
              </a:rPr>
              <a:t>OPERATION</a:t>
            </a:r>
          </a:p>
          <a:p>
            <a:pPr algn="ctr"/>
            <a:r>
              <a:rPr lang="fr-FR" sz="4800" dirty="0">
                <a:solidFill>
                  <a:schemeClr val="bg1"/>
                </a:solidFill>
                <a:latin typeface="Agency FB" panose="020B0503020202020204" pitchFamily="34" charset="0"/>
              </a:rPr>
              <a:t>« Cap Animation »</a:t>
            </a:r>
          </a:p>
        </p:txBody>
      </p:sp>
      <p:sp>
        <p:nvSpPr>
          <p:cNvPr id="2" name="ZoneTexte 1">
            <a:extLst>
              <a:ext uri="{FF2B5EF4-FFF2-40B4-BE49-F238E27FC236}">
                <a16:creationId xmlns:a16="http://schemas.microsoft.com/office/drawing/2014/main" id="{1A2C5E1E-585A-119E-81A0-4A2DDBB25C5A}"/>
              </a:ext>
            </a:extLst>
          </p:cNvPr>
          <p:cNvSpPr txBox="1"/>
          <p:nvPr/>
        </p:nvSpPr>
        <p:spPr>
          <a:xfrm>
            <a:off x="1661159" y="5294700"/>
            <a:ext cx="8930640" cy="584775"/>
          </a:xfrm>
          <a:prstGeom prst="rect">
            <a:avLst/>
          </a:prstGeom>
          <a:noFill/>
        </p:spPr>
        <p:txBody>
          <a:bodyPr wrap="square" rtlCol="0">
            <a:spAutoFit/>
          </a:bodyPr>
          <a:lstStyle/>
          <a:p>
            <a:pPr algn="ctr"/>
            <a:r>
              <a:rPr lang="fr-FR" sz="3200" dirty="0">
                <a:solidFill>
                  <a:srgbClr val="CBA56D"/>
                </a:solidFill>
                <a:latin typeface="Agency FB" panose="020B0503020202020204" pitchFamily="34" charset="0"/>
              </a:rPr>
              <a:t>Mai – Juin 2026 – District des Yvelines de Football</a:t>
            </a:r>
          </a:p>
        </p:txBody>
      </p:sp>
    </p:spTree>
    <p:extLst>
      <p:ext uri="{BB962C8B-B14F-4D97-AF65-F5344CB8AC3E}">
        <p14:creationId xmlns:p14="http://schemas.microsoft.com/office/powerpoint/2010/main" val="532045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27ADA-4FBF-2283-C740-C457ABE237DD}"/>
            </a:ext>
          </a:extLst>
        </p:cNvPr>
        <p:cNvGrpSpPr/>
        <p:nvPr/>
      </p:nvGrpSpPr>
      <p:grpSpPr>
        <a:xfrm>
          <a:off x="0" y="0"/>
          <a:ext cx="0" cy="0"/>
          <a:chOff x="0" y="0"/>
          <a:chExt cx="0" cy="0"/>
        </a:xfrm>
      </p:grpSpPr>
      <p:pic>
        <p:nvPicPr>
          <p:cNvPr id="4" name="Image 3" descr="Une image contenant symbole, Emblème, logo, texte&#10;&#10;Description générée automatiquement">
            <a:extLst>
              <a:ext uri="{FF2B5EF4-FFF2-40B4-BE49-F238E27FC236}">
                <a16:creationId xmlns:a16="http://schemas.microsoft.com/office/drawing/2014/main" id="{46724393-7924-8B52-2253-13474AD01276}"/>
              </a:ext>
            </a:extLst>
          </p:cNvPr>
          <p:cNvPicPr>
            <a:picLocks noChangeAspect="1"/>
          </p:cNvPicPr>
          <p:nvPr/>
        </p:nvPicPr>
        <p:blipFill>
          <a:blip r:embed="rId2">
            <a:extLst>
              <a:ext uri="{28A0092B-C50C-407E-A947-70E740481C1C}">
                <a14:useLocalDpi xmlns:a14="http://schemas.microsoft.com/office/drawing/2010/main" val="0"/>
              </a:ext>
            </a:extLst>
          </a:blip>
          <a:srcRect r="-3" b="-3"/>
          <a:stretch/>
        </p:blipFill>
        <p:spPr>
          <a:xfrm>
            <a:off x="10784882" y="129308"/>
            <a:ext cx="1371601" cy="1371601"/>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
        <p:nvSpPr>
          <p:cNvPr id="6" name="Triangle isocèle 5">
            <a:extLst>
              <a:ext uri="{FF2B5EF4-FFF2-40B4-BE49-F238E27FC236}">
                <a16:creationId xmlns:a16="http://schemas.microsoft.com/office/drawing/2014/main" id="{B00103A5-AB6D-B5DF-C390-6AB25FFEF74F}"/>
              </a:ext>
            </a:extLst>
          </p:cNvPr>
          <p:cNvSpPr/>
          <p:nvPr/>
        </p:nvSpPr>
        <p:spPr>
          <a:xfrm rot="5400000">
            <a:off x="412036" y="818273"/>
            <a:ext cx="1225226" cy="1885399"/>
          </a:xfrm>
          <a:prstGeom prst="triangle">
            <a:avLst/>
          </a:prstGeom>
          <a:pattFill prst="pct25">
            <a:fgClr>
              <a:srgbClr val="053176"/>
            </a:fgClr>
            <a:bgClr>
              <a:schemeClr val="bg1"/>
            </a:bgClr>
          </a:patt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7" name="Connecteur droit 6">
            <a:extLst>
              <a:ext uri="{FF2B5EF4-FFF2-40B4-BE49-F238E27FC236}">
                <a16:creationId xmlns:a16="http://schemas.microsoft.com/office/drawing/2014/main" id="{B17BFA3A-F534-BE62-C86E-18914E0B53C1}"/>
              </a:ext>
            </a:extLst>
          </p:cNvPr>
          <p:cNvCxnSpPr>
            <a:cxnSpLocks/>
          </p:cNvCxnSpPr>
          <p:nvPr/>
        </p:nvCxnSpPr>
        <p:spPr>
          <a:xfrm>
            <a:off x="231115" y="6155548"/>
            <a:ext cx="9051430" cy="0"/>
          </a:xfrm>
          <a:prstGeom prst="line">
            <a:avLst/>
          </a:prstGeom>
          <a:ln w="57150">
            <a:solidFill>
              <a:srgbClr val="053176"/>
            </a:solidFill>
          </a:ln>
        </p:spPr>
        <p:style>
          <a:lnRef idx="2">
            <a:schemeClr val="accent1"/>
          </a:lnRef>
          <a:fillRef idx="0">
            <a:schemeClr val="accent1"/>
          </a:fillRef>
          <a:effectRef idx="1">
            <a:schemeClr val="accent1"/>
          </a:effectRef>
          <a:fontRef idx="minor">
            <a:schemeClr val="tx1"/>
          </a:fontRef>
        </p:style>
      </p:cxnSp>
      <p:sp>
        <p:nvSpPr>
          <p:cNvPr id="11" name="Triangle isocèle 10">
            <a:extLst>
              <a:ext uri="{FF2B5EF4-FFF2-40B4-BE49-F238E27FC236}">
                <a16:creationId xmlns:a16="http://schemas.microsoft.com/office/drawing/2014/main" id="{1632E83F-2DAF-D18D-9FD9-8AD4CA135983}"/>
              </a:ext>
            </a:extLst>
          </p:cNvPr>
          <p:cNvSpPr/>
          <p:nvPr/>
        </p:nvSpPr>
        <p:spPr>
          <a:xfrm rot="16200000">
            <a:off x="10419123" y="5605883"/>
            <a:ext cx="731519" cy="1137835"/>
          </a:xfrm>
          <a:prstGeom prst="triangle">
            <a:avLst/>
          </a:prstGeom>
          <a:pattFill prst="pct25">
            <a:fgClr>
              <a:srgbClr val="CBA56D"/>
            </a:fgClr>
            <a:bgClr>
              <a:schemeClr val="bg1"/>
            </a:bgClr>
          </a:patt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Titre 7">
            <a:extLst>
              <a:ext uri="{FF2B5EF4-FFF2-40B4-BE49-F238E27FC236}">
                <a16:creationId xmlns:a16="http://schemas.microsoft.com/office/drawing/2014/main" id="{7876A0CE-0FFD-E8B9-21EF-5E1B5DC9B042}"/>
              </a:ext>
            </a:extLst>
          </p:cNvPr>
          <p:cNvSpPr>
            <a:spLocks noGrp="1"/>
          </p:cNvSpPr>
          <p:nvPr>
            <p:ph type="title"/>
          </p:nvPr>
        </p:nvSpPr>
        <p:spPr/>
        <p:txBody>
          <a:bodyPr/>
          <a:lstStyle/>
          <a:p>
            <a:r>
              <a:rPr lang="fr-FR" dirty="0"/>
              <a:t>Avant-propos </a:t>
            </a:r>
          </a:p>
        </p:txBody>
      </p:sp>
      <p:sp>
        <p:nvSpPr>
          <p:cNvPr id="2" name="ZoneTexte 1">
            <a:extLst>
              <a:ext uri="{FF2B5EF4-FFF2-40B4-BE49-F238E27FC236}">
                <a16:creationId xmlns:a16="http://schemas.microsoft.com/office/drawing/2014/main" id="{E6FBE737-7768-2B63-2AF3-9765535D7CD6}"/>
              </a:ext>
            </a:extLst>
          </p:cNvPr>
          <p:cNvSpPr txBox="1"/>
          <p:nvPr/>
        </p:nvSpPr>
        <p:spPr>
          <a:xfrm>
            <a:off x="475737" y="2185230"/>
            <a:ext cx="11634314" cy="2862322"/>
          </a:xfrm>
          <a:prstGeom prst="rect">
            <a:avLst/>
          </a:prstGeom>
          <a:noFill/>
        </p:spPr>
        <p:txBody>
          <a:bodyPr wrap="square" rtlCol="0">
            <a:spAutoFit/>
          </a:bodyPr>
          <a:lstStyle/>
          <a:p>
            <a:pPr algn="just"/>
            <a:r>
              <a:rPr lang="fr-FR" dirty="0"/>
              <a:t>Le district constate une baisse significative du nombre de licenciés dans les catégories U6 à U13 au sein des clubs de notre département et identifie des facteurs multiples : </a:t>
            </a:r>
          </a:p>
          <a:p>
            <a:pPr algn="just"/>
            <a:endParaRPr lang="fr-FR" dirty="0"/>
          </a:p>
          <a:p>
            <a:pPr algn="just"/>
            <a:r>
              <a:rPr lang="fr-FR" dirty="0"/>
              <a:t>- Manque de formation des encadrants </a:t>
            </a:r>
          </a:p>
          <a:p>
            <a:pPr algn="just"/>
            <a:r>
              <a:rPr lang="fr-FR" dirty="0"/>
              <a:t>- Infrastructures insuffisantes ou inadaptées </a:t>
            </a:r>
          </a:p>
          <a:p>
            <a:pPr algn="just"/>
            <a:r>
              <a:rPr lang="fr-FR" dirty="0"/>
              <a:t>- Pratique en U6-U7 et U8-U9 insuffisante</a:t>
            </a:r>
          </a:p>
          <a:p>
            <a:pPr algn="just"/>
            <a:r>
              <a:rPr lang="fr-FR" dirty="0"/>
              <a:t>- Niveau de pratique inadapté et compétition excessive</a:t>
            </a:r>
          </a:p>
          <a:p>
            <a:pPr algn="just"/>
            <a:r>
              <a:rPr lang="fr-FR" dirty="0"/>
              <a:t>- Évolution des centres d’intérêt des enfants </a:t>
            </a:r>
          </a:p>
          <a:p>
            <a:pPr algn="just"/>
            <a:r>
              <a:rPr lang="fr-FR" dirty="0"/>
              <a:t>- Comportements négatifs autour des terrains</a:t>
            </a:r>
          </a:p>
          <a:p>
            <a:pPr algn="just"/>
            <a:r>
              <a:rPr lang="fr-FR" dirty="0"/>
              <a:t>- Facteurs démographiques </a:t>
            </a:r>
          </a:p>
        </p:txBody>
      </p:sp>
      <p:pic>
        <p:nvPicPr>
          <p:cNvPr id="9" name="Image 8">
            <a:extLst>
              <a:ext uri="{FF2B5EF4-FFF2-40B4-BE49-F238E27FC236}">
                <a16:creationId xmlns:a16="http://schemas.microsoft.com/office/drawing/2014/main" id="{3C1C34E8-9DA9-57A1-78E7-2E6C541B65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0633" y="0"/>
            <a:ext cx="2101367" cy="2101367"/>
          </a:xfrm>
          <a:prstGeom prst="rect">
            <a:avLst/>
          </a:prstGeom>
        </p:spPr>
      </p:pic>
    </p:spTree>
    <p:extLst>
      <p:ext uri="{BB962C8B-B14F-4D97-AF65-F5344CB8AC3E}">
        <p14:creationId xmlns:p14="http://schemas.microsoft.com/office/powerpoint/2010/main" val="665597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62247-E37F-817A-8362-E89490007F0B}"/>
            </a:ext>
          </a:extLst>
        </p:cNvPr>
        <p:cNvGrpSpPr/>
        <p:nvPr/>
      </p:nvGrpSpPr>
      <p:grpSpPr>
        <a:xfrm>
          <a:off x="0" y="0"/>
          <a:ext cx="0" cy="0"/>
          <a:chOff x="0" y="0"/>
          <a:chExt cx="0" cy="0"/>
        </a:xfrm>
      </p:grpSpPr>
      <p:pic>
        <p:nvPicPr>
          <p:cNvPr id="4" name="Image 3" descr="Une image contenant symbole, Emblème, logo, texte&#10;&#10;Description générée automatiquement">
            <a:extLst>
              <a:ext uri="{FF2B5EF4-FFF2-40B4-BE49-F238E27FC236}">
                <a16:creationId xmlns:a16="http://schemas.microsoft.com/office/drawing/2014/main" id="{182594FE-C2E4-04A5-EF37-5F333A775E69}"/>
              </a:ext>
            </a:extLst>
          </p:cNvPr>
          <p:cNvPicPr>
            <a:picLocks noChangeAspect="1"/>
          </p:cNvPicPr>
          <p:nvPr/>
        </p:nvPicPr>
        <p:blipFill>
          <a:blip r:embed="rId2">
            <a:extLst>
              <a:ext uri="{28A0092B-C50C-407E-A947-70E740481C1C}">
                <a14:useLocalDpi xmlns:a14="http://schemas.microsoft.com/office/drawing/2010/main" val="0"/>
              </a:ext>
            </a:extLst>
          </a:blip>
          <a:srcRect r="-3" b="-3"/>
          <a:stretch/>
        </p:blipFill>
        <p:spPr>
          <a:xfrm>
            <a:off x="10784882" y="129308"/>
            <a:ext cx="1371601" cy="1371601"/>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
        <p:nvSpPr>
          <p:cNvPr id="6" name="Triangle isocèle 5">
            <a:extLst>
              <a:ext uri="{FF2B5EF4-FFF2-40B4-BE49-F238E27FC236}">
                <a16:creationId xmlns:a16="http://schemas.microsoft.com/office/drawing/2014/main" id="{E35B753C-6BD1-B1F8-7C35-7C56DC2744D6}"/>
              </a:ext>
            </a:extLst>
          </p:cNvPr>
          <p:cNvSpPr/>
          <p:nvPr/>
        </p:nvSpPr>
        <p:spPr>
          <a:xfrm rot="5400000">
            <a:off x="412036" y="818273"/>
            <a:ext cx="1225226" cy="1885399"/>
          </a:xfrm>
          <a:prstGeom prst="triangle">
            <a:avLst/>
          </a:prstGeom>
          <a:pattFill prst="pct25">
            <a:fgClr>
              <a:srgbClr val="053176"/>
            </a:fgClr>
            <a:bgClr>
              <a:schemeClr val="bg1"/>
            </a:bgClr>
          </a:patt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7" name="Connecteur droit 6">
            <a:extLst>
              <a:ext uri="{FF2B5EF4-FFF2-40B4-BE49-F238E27FC236}">
                <a16:creationId xmlns:a16="http://schemas.microsoft.com/office/drawing/2014/main" id="{F0E806F8-C0E0-8016-D25E-8E02E10CD951}"/>
              </a:ext>
            </a:extLst>
          </p:cNvPr>
          <p:cNvCxnSpPr>
            <a:cxnSpLocks/>
          </p:cNvCxnSpPr>
          <p:nvPr/>
        </p:nvCxnSpPr>
        <p:spPr>
          <a:xfrm>
            <a:off x="231115" y="6155548"/>
            <a:ext cx="9051430" cy="0"/>
          </a:xfrm>
          <a:prstGeom prst="line">
            <a:avLst/>
          </a:prstGeom>
          <a:ln w="57150">
            <a:solidFill>
              <a:srgbClr val="053176"/>
            </a:solidFill>
          </a:ln>
        </p:spPr>
        <p:style>
          <a:lnRef idx="2">
            <a:schemeClr val="accent1"/>
          </a:lnRef>
          <a:fillRef idx="0">
            <a:schemeClr val="accent1"/>
          </a:fillRef>
          <a:effectRef idx="1">
            <a:schemeClr val="accent1"/>
          </a:effectRef>
          <a:fontRef idx="minor">
            <a:schemeClr val="tx1"/>
          </a:fontRef>
        </p:style>
      </p:cxnSp>
      <p:sp>
        <p:nvSpPr>
          <p:cNvPr id="11" name="Triangle isocèle 10">
            <a:extLst>
              <a:ext uri="{FF2B5EF4-FFF2-40B4-BE49-F238E27FC236}">
                <a16:creationId xmlns:a16="http://schemas.microsoft.com/office/drawing/2014/main" id="{EBD6059C-E5A5-626F-890D-156402AD95C6}"/>
              </a:ext>
            </a:extLst>
          </p:cNvPr>
          <p:cNvSpPr/>
          <p:nvPr/>
        </p:nvSpPr>
        <p:spPr>
          <a:xfrm rot="16200000">
            <a:off x="10419123" y="5605883"/>
            <a:ext cx="731519" cy="1137835"/>
          </a:xfrm>
          <a:prstGeom prst="triangle">
            <a:avLst/>
          </a:prstGeom>
          <a:pattFill prst="pct25">
            <a:fgClr>
              <a:srgbClr val="CBA56D"/>
            </a:fgClr>
            <a:bgClr>
              <a:schemeClr val="bg1"/>
            </a:bgClr>
          </a:patt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Titre 7">
            <a:extLst>
              <a:ext uri="{FF2B5EF4-FFF2-40B4-BE49-F238E27FC236}">
                <a16:creationId xmlns:a16="http://schemas.microsoft.com/office/drawing/2014/main" id="{D39F6B2F-997E-22B7-B4E1-670CAC2E4D02}"/>
              </a:ext>
            </a:extLst>
          </p:cNvPr>
          <p:cNvSpPr>
            <a:spLocks noGrp="1"/>
          </p:cNvSpPr>
          <p:nvPr>
            <p:ph type="title"/>
          </p:nvPr>
        </p:nvSpPr>
        <p:spPr/>
        <p:txBody>
          <a:bodyPr/>
          <a:lstStyle/>
          <a:p>
            <a:r>
              <a:rPr lang="fr-FR" dirty="0"/>
              <a:t>Opération Cap Animation ! </a:t>
            </a:r>
          </a:p>
        </p:txBody>
      </p:sp>
      <p:sp>
        <p:nvSpPr>
          <p:cNvPr id="2" name="ZoneTexte 1">
            <a:extLst>
              <a:ext uri="{FF2B5EF4-FFF2-40B4-BE49-F238E27FC236}">
                <a16:creationId xmlns:a16="http://schemas.microsoft.com/office/drawing/2014/main" id="{DA222E06-4D0F-390E-ACFC-C003C908678B}"/>
              </a:ext>
            </a:extLst>
          </p:cNvPr>
          <p:cNvSpPr txBox="1"/>
          <p:nvPr/>
        </p:nvSpPr>
        <p:spPr>
          <a:xfrm>
            <a:off x="404617" y="2111213"/>
            <a:ext cx="11634314" cy="3970318"/>
          </a:xfrm>
          <a:prstGeom prst="rect">
            <a:avLst/>
          </a:prstGeom>
          <a:noFill/>
        </p:spPr>
        <p:txBody>
          <a:bodyPr wrap="square" rtlCol="0">
            <a:spAutoFit/>
          </a:bodyPr>
          <a:lstStyle/>
          <a:p>
            <a:pPr algn="just"/>
            <a:r>
              <a:rPr lang="fr-FR" dirty="0"/>
              <a:t>Le District des Yvelines de Football met en place une opération d’accompagnement des clubs dans l’organisation des </a:t>
            </a:r>
            <a:r>
              <a:rPr lang="fr-FR" b="1" dirty="0"/>
              <a:t>plateaux de football animation</a:t>
            </a:r>
            <a:r>
              <a:rPr lang="fr-FR" dirty="0"/>
              <a:t>. Cette démarche s’inscrit pleinement dans la volonté du District de soutenir les éducateurs et dirigeants bénévoles afin de garantir aux jeunes pratiquants un environnement de jeu conforme aux valeurs éducatives du football.</a:t>
            </a:r>
          </a:p>
          <a:p>
            <a:pPr algn="just"/>
            <a:endParaRPr lang="fr-FR" dirty="0"/>
          </a:p>
          <a:p>
            <a:pPr algn="just"/>
            <a:r>
              <a:rPr lang="fr-FR" dirty="0"/>
              <a:t>Des membres de la </a:t>
            </a:r>
            <a:r>
              <a:rPr lang="fr-FR" b="1" dirty="0"/>
              <a:t>Commission Technique</a:t>
            </a:r>
            <a:r>
              <a:rPr lang="fr-FR" dirty="0"/>
              <a:t> et de la </a:t>
            </a:r>
            <a:r>
              <a:rPr lang="fr-FR" b="1" dirty="0"/>
              <a:t>Commission Football Animation</a:t>
            </a:r>
            <a:r>
              <a:rPr lang="fr-FR" dirty="0"/>
              <a:t> se déplaceront sur différents plateaux afin d’observer leur organisation et d’échanger avec les clubs. Cette présence ne constitue </a:t>
            </a:r>
            <a:r>
              <a:rPr lang="fr-FR" b="1" dirty="0"/>
              <a:t>en aucun cas une démarche de contrôle ou d’évaluation</a:t>
            </a:r>
            <a:r>
              <a:rPr lang="fr-FR" dirty="0"/>
              <a:t>, mais bien une action d’accompagnement destinée à rappeler les bonnes pratiques, partager des conseils concrets et valoriser le travail réalisé par les clubs.</a:t>
            </a:r>
          </a:p>
          <a:p>
            <a:pPr algn="just"/>
            <a:endParaRPr lang="fr-FR" dirty="0"/>
          </a:p>
          <a:p>
            <a:pPr algn="just"/>
            <a:r>
              <a:rPr lang="fr-FR" dirty="0"/>
              <a:t>L’objectif est d’aider chaque structure à proposer un cadre d’accueil de qualité, respectueux des principes éducatifs du football animation : temps de jeu équitable pour tous les enfants, organisation adaptée aux besoins des jeunes joueurs, climat bienveillant, accueil respectueux des équipes adverses et des familles, et respect des repères pédagogiques définis par les instances. </a:t>
            </a:r>
          </a:p>
        </p:txBody>
      </p:sp>
      <p:pic>
        <p:nvPicPr>
          <p:cNvPr id="3" name="Image 2">
            <a:extLst>
              <a:ext uri="{FF2B5EF4-FFF2-40B4-BE49-F238E27FC236}">
                <a16:creationId xmlns:a16="http://schemas.microsoft.com/office/drawing/2014/main" id="{14950729-DC36-2BDA-FE64-FD9F7EF2B5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0633" y="0"/>
            <a:ext cx="2101367" cy="2101367"/>
          </a:xfrm>
          <a:prstGeom prst="rect">
            <a:avLst/>
          </a:prstGeom>
        </p:spPr>
      </p:pic>
    </p:spTree>
    <p:extLst>
      <p:ext uri="{BB962C8B-B14F-4D97-AF65-F5344CB8AC3E}">
        <p14:creationId xmlns:p14="http://schemas.microsoft.com/office/powerpoint/2010/main" val="2348005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175A4-BEDF-5064-6B26-7039B3CF9690}"/>
            </a:ext>
          </a:extLst>
        </p:cNvPr>
        <p:cNvGrpSpPr/>
        <p:nvPr/>
      </p:nvGrpSpPr>
      <p:grpSpPr>
        <a:xfrm>
          <a:off x="0" y="0"/>
          <a:ext cx="0" cy="0"/>
          <a:chOff x="0" y="0"/>
          <a:chExt cx="0" cy="0"/>
        </a:xfrm>
      </p:grpSpPr>
      <p:pic>
        <p:nvPicPr>
          <p:cNvPr id="4" name="Image 3" descr="Une image contenant symbole, Emblème, logo, texte&#10;&#10;Description générée automatiquement">
            <a:extLst>
              <a:ext uri="{FF2B5EF4-FFF2-40B4-BE49-F238E27FC236}">
                <a16:creationId xmlns:a16="http://schemas.microsoft.com/office/drawing/2014/main" id="{F5D198DA-D04A-B0E4-32B3-A90C8C586FA2}"/>
              </a:ext>
            </a:extLst>
          </p:cNvPr>
          <p:cNvPicPr>
            <a:picLocks noChangeAspect="1"/>
          </p:cNvPicPr>
          <p:nvPr/>
        </p:nvPicPr>
        <p:blipFill>
          <a:blip r:embed="rId2">
            <a:extLst>
              <a:ext uri="{28A0092B-C50C-407E-A947-70E740481C1C}">
                <a14:useLocalDpi xmlns:a14="http://schemas.microsoft.com/office/drawing/2010/main" val="0"/>
              </a:ext>
            </a:extLst>
          </a:blip>
          <a:srcRect r="-3" b="-3"/>
          <a:stretch/>
        </p:blipFill>
        <p:spPr>
          <a:xfrm>
            <a:off x="10784882" y="129308"/>
            <a:ext cx="1371601" cy="1371601"/>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
        <p:nvSpPr>
          <p:cNvPr id="6" name="Triangle isocèle 5">
            <a:extLst>
              <a:ext uri="{FF2B5EF4-FFF2-40B4-BE49-F238E27FC236}">
                <a16:creationId xmlns:a16="http://schemas.microsoft.com/office/drawing/2014/main" id="{98E15859-F196-53E4-7C03-C2324E537798}"/>
              </a:ext>
            </a:extLst>
          </p:cNvPr>
          <p:cNvSpPr/>
          <p:nvPr/>
        </p:nvSpPr>
        <p:spPr>
          <a:xfrm rot="5400000">
            <a:off x="412036" y="818273"/>
            <a:ext cx="1225226" cy="1885399"/>
          </a:xfrm>
          <a:prstGeom prst="triangle">
            <a:avLst/>
          </a:prstGeom>
          <a:pattFill prst="pct25">
            <a:fgClr>
              <a:srgbClr val="053176"/>
            </a:fgClr>
            <a:bgClr>
              <a:schemeClr val="bg1"/>
            </a:bgClr>
          </a:patt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7" name="Connecteur droit 6">
            <a:extLst>
              <a:ext uri="{FF2B5EF4-FFF2-40B4-BE49-F238E27FC236}">
                <a16:creationId xmlns:a16="http://schemas.microsoft.com/office/drawing/2014/main" id="{A8D31C8C-5999-2548-1458-BE3A54F4D7ED}"/>
              </a:ext>
            </a:extLst>
          </p:cNvPr>
          <p:cNvCxnSpPr>
            <a:cxnSpLocks/>
          </p:cNvCxnSpPr>
          <p:nvPr/>
        </p:nvCxnSpPr>
        <p:spPr>
          <a:xfrm>
            <a:off x="231115" y="6155548"/>
            <a:ext cx="9051430" cy="0"/>
          </a:xfrm>
          <a:prstGeom prst="line">
            <a:avLst/>
          </a:prstGeom>
          <a:ln w="57150">
            <a:solidFill>
              <a:srgbClr val="053176"/>
            </a:solidFill>
          </a:ln>
        </p:spPr>
        <p:style>
          <a:lnRef idx="2">
            <a:schemeClr val="accent1"/>
          </a:lnRef>
          <a:fillRef idx="0">
            <a:schemeClr val="accent1"/>
          </a:fillRef>
          <a:effectRef idx="1">
            <a:schemeClr val="accent1"/>
          </a:effectRef>
          <a:fontRef idx="minor">
            <a:schemeClr val="tx1"/>
          </a:fontRef>
        </p:style>
      </p:cxnSp>
      <p:sp>
        <p:nvSpPr>
          <p:cNvPr id="11" name="Triangle isocèle 10">
            <a:extLst>
              <a:ext uri="{FF2B5EF4-FFF2-40B4-BE49-F238E27FC236}">
                <a16:creationId xmlns:a16="http://schemas.microsoft.com/office/drawing/2014/main" id="{6622FF8A-EE26-9C0B-8EBF-262EED651047}"/>
              </a:ext>
            </a:extLst>
          </p:cNvPr>
          <p:cNvSpPr/>
          <p:nvPr/>
        </p:nvSpPr>
        <p:spPr>
          <a:xfrm rot="16200000">
            <a:off x="10419123" y="5605883"/>
            <a:ext cx="731519" cy="1137835"/>
          </a:xfrm>
          <a:prstGeom prst="triangle">
            <a:avLst/>
          </a:prstGeom>
          <a:pattFill prst="pct25">
            <a:fgClr>
              <a:srgbClr val="CBA56D"/>
            </a:fgClr>
            <a:bgClr>
              <a:schemeClr val="bg1"/>
            </a:bgClr>
          </a:patt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Titre 7">
            <a:extLst>
              <a:ext uri="{FF2B5EF4-FFF2-40B4-BE49-F238E27FC236}">
                <a16:creationId xmlns:a16="http://schemas.microsoft.com/office/drawing/2014/main" id="{C5312B16-D46D-0859-3EF2-AA4713364912}"/>
              </a:ext>
            </a:extLst>
          </p:cNvPr>
          <p:cNvSpPr>
            <a:spLocks noGrp="1"/>
          </p:cNvSpPr>
          <p:nvPr>
            <p:ph type="title"/>
          </p:nvPr>
        </p:nvSpPr>
        <p:spPr/>
        <p:txBody>
          <a:bodyPr/>
          <a:lstStyle/>
          <a:p>
            <a:r>
              <a:rPr lang="fr-FR" dirty="0"/>
              <a:t>Objectifs </a:t>
            </a:r>
          </a:p>
        </p:txBody>
      </p:sp>
      <p:sp>
        <p:nvSpPr>
          <p:cNvPr id="10" name="ZoneTexte 9">
            <a:extLst>
              <a:ext uri="{FF2B5EF4-FFF2-40B4-BE49-F238E27FC236}">
                <a16:creationId xmlns:a16="http://schemas.microsoft.com/office/drawing/2014/main" id="{DF312338-FDBD-C115-3C4D-2A226923F193}"/>
              </a:ext>
            </a:extLst>
          </p:cNvPr>
          <p:cNvSpPr txBox="1"/>
          <p:nvPr/>
        </p:nvSpPr>
        <p:spPr>
          <a:xfrm>
            <a:off x="838200" y="1760972"/>
            <a:ext cx="7660431" cy="4616648"/>
          </a:xfrm>
          <a:prstGeom prst="rect">
            <a:avLst/>
          </a:prstGeom>
          <a:noFill/>
        </p:spPr>
        <p:txBody>
          <a:bodyPr wrap="square" rtlCol="0">
            <a:spAutoFit/>
          </a:bodyPr>
          <a:lstStyle/>
          <a:p>
            <a:pPr lvl="0" eaLnBrk="0" fontAlgn="base" hangingPunct="0">
              <a:spcBef>
                <a:spcPct val="0"/>
              </a:spcBef>
              <a:spcAft>
                <a:spcPct val="0"/>
              </a:spcAft>
            </a:pPr>
            <a:endParaRPr lang="fr-FR" altLang="fr-FR" sz="1400" dirty="0">
              <a:latin typeface="Arial" panose="020B0604020202020204" pitchFamily="34" charset="0"/>
            </a:endParaRPr>
          </a:p>
          <a:p>
            <a:pPr lvl="0" eaLnBrk="0" fontAlgn="base" hangingPunct="0">
              <a:spcBef>
                <a:spcPct val="0"/>
              </a:spcBef>
              <a:spcAft>
                <a:spcPct val="0"/>
              </a:spcAft>
              <a:buFontTx/>
              <a:buChar char="•"/>
            </a:pPr>
            <a:r>
              <a:rPr lang="fr-FR" altLang="fr-FR" sz="1400" dirty="0">
                <a:latin typeface="Arial" panose="020B0604020202020204" pitchFamily="34" charset="0"/>
              </a:rPr>
              <a:t> Accompagner les clubs dans l’organisation qualitative des plateaux de football animation</a:t>
            </a:r>
          </a:p>
          <a:p>
            <a:pPr lvl="0" eaLnBrk="0" fontAlgn="base" hangingPunct="0">
              <a:spcBef>
                <a:spcPct val="0"/>
              </a:spcBef>
              <a:spcAft>
                <a:spcPct val="0"/>
              </a:spcAft>
            </a:pPr>
            <a:r>
              <a:rPr lang="fr-FR" altLang="fr-FR" sz="1400" dirty="0">
                <a:latin typeface="Arial" panose="020B0604020202020204" pitchFamily="34" charset="0"/>
              </a:rPr>
              <a:t> </a:t>
            </a:r>
          </a:p>
          <a:p>
            <a:pPr lvl="0" eaLnBrk="0" fontAlgn="base" hangingPunct="0">
              <a:spcBef>
                <a:spcPct val="0"/>
              </a:spcBef>
              <a:spcAft>
                <a:spcPct val="0"/>
              </a:spcAft>
              <a:buFontTx/>
              <a:buChar char="•"/>
            </a:pPr>
            <a:r>
              <a:rPr lang="fr-FR" altLang="fr-FR" sz="1400" dirty="0">
                <a:latin typeface="Arial" panose="020B0604020202020204" pitchFamily="34" charset="0"/>
              </a:rPr>
              <a:t> Rappeler les principes éducatifs fondamentaux du football chez les jeunes </a:t>
            </a:r>
          </a:p>
          <a:p>
            <a:pPr lvl="0" eaLnBrk="0" fontAlgn="base" hangingPunct="0">
              <a:spcBef>
                <a:spcPct val="0"/>
              </a:spcBef>
              <a:spcAft>
                <a:spcPct val="0"/>
              </a:spcAft>
            </a:pPr>
            <a:endParaRPr lang="fr-FR" altLang="fr-FR" sz="1400" dirty="0">
              <a:latin typeface="Arial" panose="020B0604020202020204" pitchFamily="34" charset="0"/>
            </a:endParaRPr>
          </a:p>
          <a:p>
            <a:pPr lvl="0" eaLnBrk="0" fontAlgn="base" hangingPunct="0">
              <a:spcBef>
                <a:spcPct val="0"/>
              </a:spcBef>
              <a:spcAft>
                <a:spcPct val="0"/>
              </a:spcAft>
              <a:buFontTx/>
              <a:buChar char="•"/>
            </a:pPr>
            <a:r>
              <a:rPr lang="fr-FR" altLang="fr-FR" sz="1400" dirty="0">
                <a:latin typeface="Arial" panose="020B0604020202020204" pitchFamily="34" charset="0"/>
              </a:rPr>
              <a:t> Garantir un </a:t>
            </a:r>
            <a:r>
              <a:rPr lang="fr-FR" altLang="fr-FR" sz="1400" b="1" dirty="0">
                <a:latin typeface="Arial" panose="020B0604020202020204" pitchFamily="34" charset="0"/>
              </a:rPr>
              <a:t>temps de jeu adapté et équitable</a:t>
            </a:r>
            <a:r>
              <a:rPr lang="fr-FR" altLang="fr-FR" sz="1400" dirty="0">
                <a:latin typeface="Arial" panose="020B0604020202020204" pitchFamily="34" charset="0"/>
              </a:rPr>
              <a:t> pour l’ensemble des enfants  </a:t>
            </a:r>
          </a:p>
          <a:p>
            <a:pPr lvl="0" eaLnBrk="0" fontAlgn="base" hangingPunct="0">
              <a:spcBef>
                <a:spcPct val="0"/>
              </a:spcBef>
              <a:spcAft>
                <a:spcPct val="0"/>
              </a:spcAft>
            </a:pPr>
            <a:endParaRPr lang="fr-FR" altLang="fr-FR" sz="1400" dirty="0">
              <a:latin typeface="Arial" panose="020B0604020202020204" pitchFamily="34" charset="0"/>
            </a:endParaRPr>
          </a:p>
          <a:p>
            <a:pPr lvl="0" eaLnBrk="0" fontAlgn="base" hangingPunct="0">
              <a:spcBef>
                <a:spcPct val="0"/>
              </a:spcBef>
              <a:spcAft>
                <a:spcPct val="0"/>
              </a:spcAft>
              <a:buFontTx/>
              <a:buChar char="•"/>
            </a:pPr>
            <a:r>
              <a:rPr lang="fr-FR" altLang="fr-FR" sz="1400" dirty="0">
                <a:latin typeface="Arial" panose="020B0604020202020204" pitchFamily="34" charset="0"/>
              </a:rPr>
              <a:t> Favoriser un </a:t>
            </a:r>
            <a:r>
              <a:rPr lang="fr-FR" altLang="fr-FR" sz="1400" b="1" dirty="0">
                <a:latin typeface="Arial" panose="020B0604020202020204" pitchFamily="34" charset="0"/>
              </a:rPr>
              <a:t>accueil de qualité</a:t>
            </a:r>
            <a:r>
              <a:rPr lang="fr-FR" altLang="fr-FR" sz="1400" dirty="0">
                <a:latin typeface="Arial" panose="020B0604020202020204" pitchFamily="34" charset="0"/>
              </a:rPr>
              <a:t> des joueurs, des accompagnateurs et des parents </a:t>
            </a:r>
          </a:p>
          <a:p>
            <a:pPr lvl="0" eaLnBrk="0" fontAlgn="base" hangingPunct="0">
              <a:spcBef>
                <a:spcPct val="0"/>
              </a:spcBef>
              <a:spcAft>
                <a:spcPct val="0"/>
              </a:spcAft>
            </a:pPr>
            <a:endParaRPr lang="fr-FR" altLang="fr-FR" sz="1400" dirty="0">
              <a:latin typeface="Arial" panose="020B0604020202020204" pitchFamily="34" charset="0"/>
            </a:endParaRPr>
          </a:p>
          <a:p>
            <a:pPr lvl="0" eaLnBrk="0" fontAlgn="base" hangingPunct="0">
              <a:spcBef>
                <a:spcPct val="0"/>
              </a:spcBef>
              <a:spcAft>
                <a:spcPct val="0"/>
              </a:spcAft>
              <a:buFontTx/>
              <a:buChar char="•"/>
            </a:pPr>
            <a:r>
              <a:rPr lang="fr-FR" altLang="fr-FR" sz="1400" dirty="0">
                <a:latin typeface="Arial" panose="020B0604020202020204" pitchFamily="34" charset="0"/>
              </a:rPr>
              <a:t> Promouvoir un </a:t>
            </a:r>
            <a:r>
              <a:rPr lang="fr-FR" altLang="fr-FR" sz="1400" b="1" dirty="0">
                <a:latin typeface="Arial" panose="020B0604020202020204" pitchFamily="34" charset="0"/>
              </a:rPr>
              <a:t>environnement bienveillant</a:t>
            </a:r>
            <a:r>
              <a:rPr lang="fr-FR" altLang="fr-FR" sz="1400" dirty="0">
                <a:latin typeface="Arial" panose="020B0604020202020204" pitchFamily="34" charset="0"/>
              </a:rPr>
              <a:t>, sécurisant et respectueux</a:t>
            </a:r>
          </a:p>
          <a:p>
            <a:pPr lvl="0" eaLnBrk="0" fontAlgn="base" hangingPunct="0">
              <a:spcBef>
                <a:spcPct val="0"/>
              </a:spcBef>
              <a:spcAft>
                <a:spcPct val="0"/>
              </a:spcAft>
            </a:pPr>
            <a:endParaRPr lang="fr-FR" altLang="fr-FR" sz="1400" dirty="0">
              <a:latin typeface="Arial" panose="020B0604020202020204" pitchFamily="34" charset="0"/>
            </a:endParaRPr>
          </a:p>
          <a:p>
            <a:pPr lvl="0" eaLnBrk="0" fontAlgn="base" hangingPunct="0">
              <a:spcBef>
                <a:spcPct val="0"/>
              </a:spcBef>
              <a:spcAft>
                <a:spcPct val="0"/>
              </a:spcAft>
              <a:buFontTx/>
              <a:buChar char="•"/>
            </a:pPr>
            <a:r>
              <a:rPr lang="fr-FR" altLang="fr-FR" sz="1400" dirty="0">
                <a:latin typeface="Arial" panose="020B0604020202020204" pitchFamily="34" charset="0"/>
              </a:rPr>
              <a:t> Harmoniser les pratiques sur l’ensemble du territoire du District</a:t>
            </a:r>
          </a:p>
          <a:p>
            <a:pPr lvl="0" eaLnBrk="0" fontAlgn="base" hangingPunct="0">
              <a:spcBef>
                <a:spcPct val="0"/>
              </a:spcBef>
              <a:spcAft>
                <a:spcPct val="0"/>
              </a:spcAft>
            </a:pPr>
            <a:endParaRPr lang="fr-FR" altLang="fr-FR" sz="1400" dirty="0">
              <a:latin typeface="Arial" panose="020B0604020202020204" pitchFamily="34" charset="0"/>
            </a:endParaRPr>
          </a:p>
          <a:p>
            <a:pPr lvl="0" eaLnBrk="0" fontAlgn="base" hangingPunct="0">
              <a:spcBef>
                <a:spcPct val="0"/>
              </a:spcBef>
              <a:spcAft>
                <a:spcPct val="0"/>
              </a:spcAft>
              <a:buFontTx/>
              <a:buChar char="•"/>
            </a:pPr>
            <a:r>
              <a:rPr lang="fr-FR" altLang="fr-FR" sz="1400" dirty="0">
                <a:latin typeface="Arial" panose="020B0604020202020204" pitchFamily="34" charset="0"/>
              </a:rPr>
              <a:t> Valoriser l’engagement des éducateurs et des bénévoles</a:t>
            </a:r>
          </a:p>
          <a:p>
            <a:pPr lvl="0" eaLnBrk="0" fontAlgn="base" hangingPunct="0">
              <a:spcBef>
                <a:spcPct val="0"/>
              </a:spcBef>
              <a:spcAft>
                <a:spcPct val="0"/>
              </a:spcAft>
            </a:pPr>
            <a:endParaRPr lang="fr-FR" altLang="fr-FR" sz="1400" dirty="0">
              <a:latin typeface="Arial" panose="020B0604020202020204" pitchFamily="34" charset="0"/>
            </a:endParaRPr>
          </a:p>
          <a:p>
            <a:pPr lvl="0" eaLnBrk="0" fontAlgn="base" hangingPunct="0">
              <a:spcBef>
                <a:spcPct val="0"/>
              </a:spcBef>
              <a:spcAft>
                <a:spcPct val="0"/>
              </a:spcAft>
              <a:buFontTx/>
              <a:buChar char="•"/>
            </a:pPr>
            <a:r>
              <a:rPr lang="fr-FR" altLang="fr-FR" sz="1400" dirty="0">
                <a:latin typeface="Arial" panose="020B0604020202020204" pitchFamily="34" charset="0"/>
              </a:rPr>
              <a:t> Diffuser des repères simples facilitant l’organisation des plateaux </a:t>
            </a:r>
          </a:p>
          <a:p>
            <a:pPr lvl="0" eaLnBrk="0" fontAlgn="base" hangingPunct="0">
              <a:spcBef>
                <a:spcPct val="0"/>
              </a:spcBef>
              <a:spcAft>
                <a:spcPct val="0"/>
              </a:spcAft>
            </a:pPr>
            <a:endParaRPr lang="fr-FR" altLang="fr-FR" sz="1400" dirty="0">
              <a:latin typeface="Arial" panose="020B0604020202020204" pitchFamily="34" charset="0"/>
            </a:endParaRPr>
          </a:p>
          <a:p>
            <a:pPr lvl="0" eaLnBrk="0" fontAlgn="base" hangingPunct="0">
              <a:spcBef>
                <a:spcPct val="0"/>
              </a:spcBef>
              <a:spcAft>
                <a:spcPct val="0"/>
              </a:spcAft>
              <a:buFontTx/>
              <a:buChar char="•"/>
            </a:pPr>
            <a:r>
              <a:rPr lang="fr-FR" altLang="fr-FR" sz="1400" dirty="0">
                <a:latin typeface="Arial" panose="020B0604020202020204" pitchFamily="34" charset="0"/>
              </a:rPr>
              <a:t> Encourager les bonnes pratiques en matière d’encadrement et de pédagogie </a:t>
            </a:r>
          </a:p>
          <a:p>
            <a:pPr lvl="0" eaLnBrk="0" fontAlgn="base" hangingPunct="0">
              <a:spcBef>
                <a:spcPct val="0"/>
              </a:spcBef>
              <a:spcAft>
                <a:spcPct val="0"/>
              </a:spcAft>
            </a:pPr>
            <a:endParaRPr lang="fr-FR" altLang="fr-FR" sz="1400" dirty="0">
              <a:latin typeface="Arial" panose="020B0604020202020204" pitchFamily="34" charset="0"/>
            </a:endParaRPr>
          </a:p>
          <a:p>
            <a:pPr lvl="0" eaLnBrk="0" fontAlgn="base" hangingPunct="0">
              <a:spcBef>
                <a:spcPct val="0"/>
              </a:spcBef>
              <a:spcAft>
                <a:spcPct val="0"/>
              </a:spcAft>
              <a:buFontTx/>
              <a:buChar char="•"/>
            </a:pPr>
            <a:r>
              <a:rPr lang="fr-FR" altLang="fr-FR" sz="1400" dirty="0">
                <a:latin typeface="Arial" panose="020B0604020202020204" pitchFamily="34" charset="0"/>
              </a:rPr>
              <a:t> Renforcer le rôle éducatif du football animation </a:t>
            </a:r>
          </a:p>
          <a:p>
            <a:endParaRPr lang="fr-FR" sz="1400" dirty="0"/>
          </a:p>
        </p:txBody>
      </p:sp>
      <p:pic>
        <p:nvPicPr>
          <p:cNvPr id="14" name="Image 13">
            <a:extLst>
              <a:ext uri="{FF2B5EF4-FFF2-40B4-BE49-F238E27FC236}">
                <a16:creationId xmlns:a16="http://schemas.microsoft.com/office/drawing/2014/main" id="{D5833726-DABA-AA50-6CBF-8DFF94D272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0633" y="0"/>
            <a:ext cx="2101367" cy="2101367"/>
          </a:xfrm>
          <a:prstGeom prst="rect">
            <a:avLst/>
          </a:prstGeom>
        </p:spPr>
      </p:pic>
    </p:spTree>
    <p:extLst>
      <p:ext uri="{BB962C8B-B14F-4D97-AF65-F5344CB8AC3E}">
        <p14:creationId xmlns:p14="http://schemas.microsoft.com/office/powerpoint/2010/main" val="3782224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80CB4-1B54-9E78-3E13-4781584F8BB8}"/>
            </a:ext>
          </a:extLst>
        </p:cNvPr>
        <p:cNvGrpSpPr/>
        <p:nvPr/>
      </p:nvGrpSpPr>
      <p:grpSpPr>
        <a:xfrm>
          <a:off x="0" y="0"/>
          <a:ext cx="0" cy="0"/>
          <a:chOff x="0" y="0"/>
          <a:chExt cx="0" cy="0"/>
        </a:xfrm>
      </p:grpSpPr>
      <p:pic>
        <p:nvPicPr>
          <p:cNvPr id="4" name="Image 3" descr="Une image contenant symbole, Emblème, logo, texte&#10;&#10;Description générée automatiquement">
            <a:extLst>
              <a:ext uri="{FF2B5EF4-FFF2-40B4-BE49-F238E27FC236}">
                <a16:creationId xmlns:a16="http://schemas.microsoft.com/office/drawing/2014/main" id="{3C51EB13-B975-435F-8391-630DD9E65758}"/>
              </a:ext>
            </a:extLst>
          </p:cNvPr>
          <p:cNvPicPr>
            <a:picLocks noChangeAspect="1"/>
          </p:cNvPicPr>
          <p:nvPr/>
        </p:nvPicPr>
        <p:blipFill>
          <a:blip r:embed="rId2">
            <a:extLst>
              <a:ext uri="{28A0092B-C50C-407E-A947-70E740481C1C}">
                <a14:useLocalDpi xmlns:a14="http://schemas.microsoft.com/office/drawing/2010/main" val="0"/>
              </a:ext>
            </a:extLst>
          </a:blip>
          <a:srcRect r="-3" b="-3"/>
          <a:stretch/>
        </p:blipFill>
        <p:spPr>
          <a:xfrm>
            <a:off x="10784882" y="129308"/>
            <a:ext cx="1371601" cy="1371601"/>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
        <p:nvSpPr>
          <p:cNvPr id="6" name="Triangle isocèle 5">
            <a:extLst>
              <a:ext uri="{FF2B5EF4-FFF2-40B4-BE49-F238E27FC236}">
                <a16:creationId xmlns:a16="http://schemas.microsoft.com/office/drawing/2014/main" id="{2715E118-870A-E612-9302-944D8132411F}"/>
              </a:ext>
            </a:extLst>
          </p:cNvPr>
          <p:cNvSpPr/>
          <p:nvPr/>
        </p:nvSpPr>
        <p:spPr>
          <a:xfrm rot="5400000">
            <a:off x="412036" y="818273"/>
            <a:ext cx="1225226" cy="1885399"/>
          </a:xfrm>
          <a:prstGeom prst="triangle">
            <a:avLst/>
          </a:prstGeom>
          <a:pattFill prst="pct25">
            <a:fgClr>
              <a:srgbClr val="053176"/>
            </a:fgClr>
            <a:bgClr>
              <a:schemeClr val="bg1"/>
            </a:bgClr>
          </a:patt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7" name="Connecteur droit 6">
            <a:extLst>
              <a:ext uri="{FF2B5EF4-FFF2-40B4-BE49-F238E27FC236}">
                <a16:creationId xmlns:a16="http://schemas.microsoft.com/office/drawing/2014/main" id="{C745BE00-8093-16FC-A473-53783A97F4DF}"/>
              </a:ext>
            </a:extLst>
          </p:cNvPr>
          <p:cNvCxnSpPr>
            <a:cxnSpLocks/>
          </p:cNvCxnSpPr>
          <p:nvPr/>
        </p:nvCxnSpPr>
        <p:spPr>
          <a:xfrm>
            <a:off x="231115" y="6155548"/>
            <a:ext cx="9051430" cy="0"/>
          </a:xfrm>
          <a:prstGeom prst="line">
            <a:avLst/>
          </a:prstGeom>
          <a:ln w="57150">
            <a:solidFill>
              <a:srgbClr val="053176"/>
            </a:solidFill>
          </a:ln>
        </p:spPr>
        <p:style>
          <a:lnRef idx="2">
            <a:schemeClr val="accent1"/>
          </a:lnRef>
          <a:fillRef idx="0">
            <a:schemeClr val="accent1"/>
          </a:fillRef>
          <a:effectRef idx="1">
            <a:schemeClr val="accent1"/>
          </a:effectRef>
          <a:fontRef idx="minor">
            <a:schemeClr val="tx1"/>
          </a:fontRef>
        </p:style>
      </p:cxnSp>
      <p:sp>
        <p:nvSpPr>
          <p:cNvPr id="11" name="Triangle isocèle 10">
            <a:extLst>
              <a:ext uri="{FF2B5EF4-FFF2-40B4-BE49-F238E27FC236}">
                <a16:creationId xmlns:a16="http://schemas.microsoft.com/office/drawing/2014/main" id="{59C8E5B3-CCCA-3398-0C1B-4E6BE69B8656}"/>
              </a:ext>
            </a:extLst>
          </p:cNvPr>
          <p:cNvSpPr/>
          <p:nvPr/>
        </p:nvSpPr>
        <p:spPr>
          <a:xfrm rot="16200000">
            <a:off x="10419123" y="5605883"/>
            <a:ext cx="731519" cy="1137835"/>
          </a:xfrm>
          <a:prstGeom prst="triangle">
            <a:avLst/>
          </a:prstGeom>
          <a:pattFill prst="pct25">
            <a:fgClr>
              <a:srgbClr val="CBA56D"/>
            </a:fgClr>
            <a:bgClr>
              <a:schemeClr val="bg1"/>
            </a:bgClr>
          </a:patt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Titre 7">
            <a:extLst>
              <a:ext uri="{FF2B5EF4-FFF2-40B4-BE49-F238E27FC236}">
                <a16:creationId xmlns:a16="http://schemas.microsoft.com/office/drawing/2014/main" id="{D4934317-74A1-299F-0ACA-D7474309EC03}"/>
              </a:ext>
            </a:extLst>
          </p:cNvPr>
          <p:cNvSpPr>
            <a:spLocks noGrp="1"/>
          </p:cNvSpPr>
          <p:nvPr>
            <p:ph type="title"/>
          </p:nvPr>
        </p:nvSpPr>
        <p:spPr/>
        <p:txBody>
          <a:bodyPr/>
          <a:lstStyle/>
          <a:p>
            <a:r>
              <a:rPr lang="fr-FR" dirty="0"/>
              <a:t>Mise en œuvre </a:t>
            </a:r>
          </a:p>
        </p:txBody>
      </p:sp>
      <p:sp>
        <p:nvSpPr>
          <p:cNvPr id="10" name="ZoneTexte 9">
            <a:extLst>
              <a:ext uri="{FF2B5EF4-FFF2-40B4-BE49-F238E27FC236}">
                <a16:creationId xmlns:a16="http://schemas.microsoft.com/office/drawing/2014/main" id="{1DA13D7E-83C7-2138-0244-8D8CA39FC992}"/>
              </a:ext>
            </a:extLst>
          </p:cNvPr>
          <p:cNvSpPr txBox="1"/>
          <p:nvPr/>
        </p:nvSpPr>
        <p:spPr>
          <a:xfrm>
            <a:off x="736342" y="2195592"/>
            <a:ext cx="10719316" cy="3323987"/>
          </a:xfrm>
          <a:prstGeom prst="rect">
            <a:avLst/>
          </a:prstGeom>
          <a:noFill/>
        </p:spPr>
        <p:txBody>
          <a:bodyPr wrap="square" rtlCol="0">
            <a:spAutoFit/>
          </a:bodyPr>
          <a:lstStyle/>
          <a:p>
            <a:pPr lvl="0" algn="just" eaLnBrk="0" fontAlgn="base" hangingPunct="0">
              <a:spcBef>
                <a:spcPct val="0"/>
              </a:spcBef>
              <a:spcAft>
                <a:spcPct val="0"/>
              </a:spcAft>
            </a:pPr>
            <a:r>
              <a:rPr lang="fr-FR" altLang="fr-FR" sz="1400" dirty="0">
                <a:latin typeface="Arial" panose="020B0604020202020204" pitchFamily="34" charset="0"/>
              </a:rPr>
              <a:t>Pour chacun de ces plateaux, le District désignera un accompagnateur. Son rôle sera d’apporter son expertise et d’effectuer des recommandations sur différents items :</a:t>
            </a:r>
          </a:p>
          <a:p>
            <a:pPr lvl="0" algn="just" eaLnBrk="0" fontAlgn="base" hangingPunct="0">
              <a:spcBef>
                <a:spcPct val="0"/>
              </a:spcBef>
              <a:spcAft>
                <a:spcPct val="0"/>
              </a:spcAft>
            </a:pPr>
            <a:endParaRPr lang="fr-FR" altLang="fr-FR" sz="1400" dirty="0">
              <a:latin typeface="Arial" panose="020B0604020202020204" pitchFamily="34" charset="0"/>
            </a:endParaRPr>
          </a:p>
          <a:p>
            <a:pPr marL="285750" lvl="0" indent="-285750" algn="just" eaLnBrk="0" fontAlgn="base" hangingPunct="0">
              <a:spcBef>
                <a:spcPct val="0"/>
              </a:spcBef>
              <a:spcAft>
                <a:spcPct val="0"/>
              </a:spcAft>
              <a:buFontTx/>
              <a:buChar char="-"/>
            </a:pPr>
            <a:r>
              <a:rPr lang="fr-FR" altLang="fr-FR" sz="1400" dirty="0">
                <a:latin typeface="Arial" panose="020B0604020202020204" pitchFamily="34" charset="0"/>
              </a:rPr>
              <a:t>Qualité de l’accueil </a:t>
            </a:r>
          </a:p>
          <a:p>
            <a:pPr marL="285750" lvl="0" indent="-285750" algn="just" eaLnBrk="0" fontAlgn="base" hangingPunct="0">
              <a:spcBef>
                <a:spcPct val="0"/>
              </a:spcBef>
              <a:spcAft>
                <a:spcPct val="0"/>
              </a:spcAft>
              <a:buFontTx/>
              <a:buChar char="-"/>
            </a:pPr>
            <a:endParaRPr lang="fr-FR" altLang="fr-FR" sz="1400" dirty="0">
              <a:latin typeface="Arial" panose="020B0604020202020204" pitchFamily="34" charset="0"/>
            </a:endParaRPr>
          </a:p>
          <a:p>
            <a:pPr marL="285750" lvl="0" indent="-285750" algn="just" eaLnBrk="0" fontAlgn="base" hangingPunct="0">
              <a:spcBef>
                <a:spcPct val="0"/>
              </a:spcBef>
              <a:spcAft>
                <a:spcPct val="0"/>
              </a:spcAft>
              <a:buFontTx/>
              <a:buChar char="-"/>
            </a:pPr>
            <a:r>
              <a:rPr lang="fr-FR" altLang="fr-FR" sz="1400" dirty="0">
                <a:latin typeface="Arial" panose="020B0604020202020204" pitchFamily="34" charset="0"/>
              </a:rPr>
              <a:t>la posture du référent de plateau</a:t>
            </a:r>
          </a:p>
          <a:p>
            <a:pPr marL="285750" lvl="0" indent="-285750" algn="just" eaLnBrk="0" fontAlgn="base" hangingPunct="0">
              <a:spcBef>
                <a:spcPct val="0"/>
              </a:spcBef>
              <a:spcAft>
                <a:spcPct val="0"/>
              </a:spcAft>
              <a:buFontTx/>
              <a:buChar char="-"/>
            </a:pPr>
            <a:endParaRPr lang="fr-FR" altLang="fr-FR" sz="1400" dirty="0">
              <a:latin typeface="Arial" panose="020B0604020202020204" pitchFamily="34" charset="0"/>
            </a:endParaRPr>
          </a:p>
          <a:p>
            <a:pPr marL="285750" lvl="0" indent="-285750" algn="just" eaLnBrk="0" fontAlgn="base" hangingPunct="0">
              <a:spcBef>
                <a:spcPct val="0"/>
              </a:spcBef>
              <a:spcAft>
                <a:spcPct val="0"/>
              </a:spcAft>
              <a:buFontTx/>
              <a:buChar char="-"/>
            </a:pPr>
            <a:r>
              <a:rPr lang="fr-FR" altLang="fr-FR" sz="1400" dirty="0">
                <a:latin typeface="Arial" panose="020B0604020202020204" pitchFamily="34" charset="0"/>
              </a:rPr>
              <a:t>Le respect des protocoles </a:t>
            </a:r>
          </a:p>
          <a:p>
            <a:pPr marL="285750" lvl="0" indent="-285750" algn="just" eaLnBrk="0" fontAlgn="base" hangingPunct="0">
              <a:spcBef>
                <a:spcPct val="0"/>
              </a:spcBef>
              <a:spcAft>
                <a:spcPct val="0"/>
              </a:spcAft>
              <a:buFontTx/>
              <a:buChar char="-"/>
            </a:pPr>
            <a:endParaRPr lang="fr-FR" altLang="fr-FR" sz="1400" dirty="0">
              <a:latin typeface="Arial" panose="020B0604020202020204" pitchFamily="34" charset="0"/>
            </a:endParaRPr>
          </a:p>
          <a:p>
            <a:pPr marL="285750" lvl="0" indent="-285750" algn="just" eaLnBrk="0" fontAlgn="base" hangingPunct="0">
              <a:spcBef>
                <a:spcPct val="0"/>
              </a:spcBef>
              <a:spcAft>
                <a:spcPct val="0"/>
              </a:spcAft>
              <a:buFontTx/>
              <a:buChar char="-"/>
            </a:pPr>
            <a:r>
              <a:rPr lang="fr-FR" altLang="fr-FR" sz="1400" dirty="0">
                <a:latin typeface="Arial" panose="020B0604020202020204" pitchFamily="34" charset="0"/>
              </a:rPr>
              <a:t>La gestion des parents et des espaces</a:t>
            </a:r>
          </a:p>
          <a:p>
            <a:pPr marL="285750" lvl="0" indent="-285750" algn="just" eaLnBrk="0" fontAlgn="base" hangingPunct="0">
              <a:spcBef>
                <a:spcPct val="0"/>
              </a:spcBef>
              <a:spcAft>
                <a:spcPct val="0"/>
              </a:spcAft>
              <a:buFontTx/>
              <a:buChar char="-"/>
            </a:pPr>
            <a:endParaRPr lang="fr-FR" altLang="fr-FR" sz="1400" dirty="0">
              <a:latin typeface="Arial" panose="020B0604020202020204" pitchFamily="34" charset="0"/>
            </a:endParaRPr>
          </a:p>
          <a:p>
            <a:pPr marL="285750" lvl="0" indent="-285750" algn="just" eaLnBrk="0" fontAlgn="base" hangingPunct="0">
              <a:spcBef>
                <a:spcPct val="0"/>
              </a:spcBef>
              <a:spcAft>
                <a:spcPct val="0"/>
              </a:spcAft>
              <a:buFontTx/>
              <a:buChar char="-"/>
            </a:pPr>
            <a:r>
              <a:rPr lang="fr-FR" altLang="fr-FR" sz="1400" dirty="0">
                <a:latin typeface="Arial" panose="020B0604020202020204" pitchFamily="34" charset="0"/>
              </a:rPr>
              <a:t>Favoriser le plaisir : prioriser le jeu avant l’enjeu</a:t>
            </a:r>
          </a:p>
          <a:p>
            <a:pPr marL="285750" lvl="0" indent="-285750" algn="just" eaLnBrk="0" fontAlgn="base" hangingPunct="0">
              <a:spcBef>
                <a:spcPct val="0"/>
              </a:spcBef>
              <a:spcAft>
                <a:spcPct val="0"/>
              </a:spcAft>
              <a:buFontTx/>
              <a:buChar char="-"/>
            </a:pPr>
            <a:endParaRPr lang="fr-FR" altLang="fr-FR" sz="1400" dirty="0">
              <a:latin typeface="Arial" panose="020B0604020202020204" pitchFamily="34" charset="0"/>
            </a:endParaRPr>
          </a:p>
          <a:p>
            <a:pPr marL="285750" lvl="0" indent="-285750" algn="just" eaLnBrk="0" fontAlgn="base" hangingPunct="0">
              <a:spcBef>
                <a:spcPct val="0"/>
              </a:spcBef>
              <a:spcAft>
                <a:spcPct val="0"/>
              </a:spcAft>
              <a:buFontTx/>
              <a:buChar char="-"/>
            </a:pPr>
            <a:r>
              <a:rPr lang="fr-FR" altLang="fr-FR" sz="1400" dirty="0">
                <a:latin typeface="Arial" panose="020B0604020202020204" pitchFamily="34" charset="0"/>
              </a:rPr>
              <a:t>Temps de jeu adapté et égal pour tous quelque soit son niveau</a:t>
            </a:r>
          </a:p>
          <a:p>
            <a:pPr algn="just"/>
            <a:endParaRPr lang="fr-FR" sz="1400" dirty="0"/>
          </a:p>
        </p:txBody>
      </p:sp>
      <p:pic>
        <p:nvPicPr>
          <p:cNvPr id="3" name="Image 2">
            <a:extLst>
              <a:ext uri="{FF2B5EF4-FFF2-40B4-BE49-F238E27FC236}">
                <a16:creationId xmlns:a16="http://schemas.microsoft.com/office/drawing/2014/main" id="{F9F6EFB1-6D01-CFBD-4178-31E57CC10F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0633" y="0"/>
            <a:ext cx="2101367" cy="2101367"/>
          </a:xfrm>
          <a:prstGeom prst="rect">
            <a:avLst/>
          </a:prstGeom>
        </p:spPr>
      </p:pic>
    </p:spTree>
    <p:extLst>
      <p:ext uri="{BB962C8B-B14F-4D97-AF65-F5344CB8AC3E}">
        <p14:creationId xmlns:p14="http://schemas.microsoft.com/office/powerpoint/2010/main" val="3119179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9DBC6-041C-6402-B1DC-227B9BAE9108}"/>
            </a:ext>
          </a:extLst>
        </p:cNvPr>
        <p:cNvGrpSpPr/>
        <p:nvPr/>
      </p:nvGrpSpPr>
      <p:grpSpPr>
        <a:xfrm>
          <a:off x="0" y="0"/>
          <a:ext cx="0" cy="0"/>
          <a:chOff x="0" y="0"/>
          <a:chExt cx="0" cy="0"/>
        </a:xfrm>
      </p:grpSpPr>
      <p:pic>
        <p:nvPicPr>
          <p:cNvPr id="4" name="Image 3" descr="Une image contenant symbole, Emblème, logo, texte&#10;&#10;Description générée automatiquement">
            <a:extLst>
              <a:ext uri="{FF2B5EF4-FFF2-40B4-BE49-F238E27FC236}">
                <a16:creationId xmlns:a16="http://schemas.microsoft.com/office/drawing/2014/main" id="{9B6CCCCB-3951-5006-36A1-DE147908729F}"/>
              </a:ext>
            </a:extLst>
          </p:cNvPr>
          <p:cNvPicPr>
            <a:picLocks noChangeAspect="1"/>
          </p:cNvPicPr>
          <p:nvPr/>
        </p:nvPicPr>
        <p:blipFill>
          <a:blip r:embed="rId2">
            <a:extLst>
              <a:ext uri="{28A0092B-C50C-407E-A947-70E740481C1C}">
                <a14:useLocalDpi xmlns:a14="http://schemas.microsoft.com/office/drawing/2010/main" val="0"/>
              </a:ext>
            </a:extLst>
          </a:blip>
          <a:srcRect r="-3" b="-3"/>
          <a:stretch/>
        </p:blipFill>
        <p:spPr>
          <a:xfrm>
            <a:off x="10784882" y="129308"/>
            <a:ext cx="1371601" cy="1371601"/>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
        <p:nvSpPr>
          <p:cNvPr id="6" name="Triangle isocèle 5">
            <a:extLst>
              <a:ext uri="{FF2B5EF4-FFF2-40B4-BE49-F238E27FC236}">
                <a16:creationId xmlns:a16="http://schemas.microsoft.com/office/drawing/2014/main" id="{8A38C9B9-C4B6-8596-D492-C716AA2BFBB3}"/>
              </a:ext>
            </a:extLst>
          </p:cNvPr>
          <p:cNvSpPr/>
          <p:nvPr/>
        </p:nvSpPr>
        <p:spPr>
          <a:xfrm rot="5400000">
            <a:off x="412036" y="818273"/>
            <a:ext cx="1225226" cy="1885399"/>
          </a:xfrm>
          <a:prstGeom prst="triangle">
            <a:avLst/>
          </a:prstGeom>
          <a:pattFill prst="pct25">
            <a:fgClr>
              <a:srgbClr val="053176"/>
            </a:fgClr>
            <a:bgClr>
              <a:schemeClr val="bg1"/>
            </a:bgClr>
          </a:patt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7" name="Connecteur droit 6">
            <a:extLst>
              <a:ext uri="{FF2B5EF4-FFF2-40B4-BE49-F238E27FC236}">
                <a16:creationId xmlns:a16="http://schemas.microsoft.com/office/drawing/2014/main" id="{A34ABC93-E09E-EB98-F6D4-CD28B279EA18}"/>
              </a:ext>
            </a:extLst>
          </p:cNvPr>
          <p:cNvCxnSpPr>
            <a:cxnSpLocks/>
          </p:cNvCxnSpPr>
          <p:nvPr/>
        </p:nvCxnSpPr>
        <p:spPr>
          <a:xfrm>
            <a:off x="231115" y="6155548"/>
            <a:ext cx="9051430" cy="0"/>
          </a:xfrm>
          <a:prstGeom prst="line">
            <a:avLst/>
          </a:prstGeom>
          <a:ln w="57150">
            <a:solidFill>
              <a:srgbClr val="053176"/>
            </a:solidFill>
          </a:ln>
        </p:spPr>
        <p:style>
          <a:lnRef idx="2">
            <a:schemeClr val="accent1"/>
          </a:lnRef>
          <a:fillRef idx="0">
            <a:schemeClr val="accent1"/>
          </a:fillRef>
          <a:effectRef idx="1">
            <a:schemeClr val="accent1"/>
          </a:effectRef>
          <a:fontRef idx="minor">
            <a:schemeClr val="tx1"/>
          </a:fontRef>
        </p:style>
      </p:cxnSp>
      <p:sp>
        <p:nvSpPr>
          <p:cNvPr id="11" name="Triangle isocèle 10">
            <a:extLst>
              <a:ext uri="{FF2B5EF4-FFF2-40B4-BE49-F238E27FC236}">
                <a16:creationId xmlns:a16="http://schemas.microsoft.com/office/drawing/2014/main" id="{CF50863F-DE29-2BC9-558F-6F60F5062E96}"/>
              </a:ext>
            </a:extLst>
          </p:cNvPr>
          <p:cNvSpPr/>
          <p:nvPr/>
        </p:nvSpPr>
        <p:spPr>
          <a:xfrm rot="16200000">
            <a:off x="10419123" y="5605883"/>
            <a:ext cx="731519" cy="1137835"/>
          </a:xfrm>
          <a:prstGeom prst="triangle">
            <a:avLst/>
          </a:prstGeom>
          <a:pattFill prst="pct25">
            <a:fgClr>
              <a:srgbClr val="CBA56D"/>
            </a:fgClr>
            <a:bgClr>
              <a:schemeClr val="bg1"/>
            </a:bgClr>
          </a:patt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Titre 7">
            <a:extLst>
              <a:ext uri="{FF2B5EF4-FFF2-40B4-BE49-F238E27FC236}">
                <a16:creationId xmlns:a16="http://schemas.microsoft.com/office/drawing/2014/main" id="{46B82E77-BA6E-96EE-F16D-44001174F27F}"/>
              </a:ext>
            </a:extLst>
          </p:cNvPr>
          <p:cNvSpPr>
            <a:spLocks noGrp="1"/>
          </p:cNvSpPr>
          <p:nvPr>
            <p:ph type="title"/>
          </p:nvPr>
        </p:nvSpPr>
        <p:spPr/>
        <p:txBody>
          <a:bodyPr/>
          <a:lstStyle/>
          <a:p>
            <a:r>
              <a:rPr lang="fr-FR" dirty="0"/>
              <a:t>L’accompagnateur</a:t>
            </a:r>
          </a:p>
        </p:txBody>
      </p:sp>
      <p:sp>
        <p:nvSpPr>
          <p:cNvPr id="10" name="ZoneTexte 9">
            <a:extLst>
              <a:ext uri="{FF2B5EF4-FFF2-40B4-BE49-F238E27FC236}">
                <a16:creationId xmlns:a16="http://schemas.microsoft.com/office/drawing/2014/main" id="{0DB5AF4E-2609-2120-4251-BEF9B6869ACB}"/>
              </a:ext>
            </a:extLst>
          </p:cNvPr>
          <p:cNvSpPr txBox="1"/>
          <p:nvPr/>
        </p:nvSpPr>
        <p:spPr>
          <a:xfrm>
            <a:off x="736342" y="2195591"/>
            <a:ext cx="5146298" cy="3416320"/>
          </a:xfrm>
          <a:prstGeom prst="rect">
            <a:avLst/>
          </a:prstGeom>
          <a:noFill/>
        </p:spPr>
        <p:txBody>
          <a:bodyPr wrap="square" rtlCol="0">
            <a:spAutoFit/>
          </a:bodyPr>
          <a:lstStyle/>
          <a:p>
            <a:pPr lvl="0" algn="just" eaLnBrk="0" fontAlgn="base" hangingPunct="0">
              <a:spcBef>
                <a:spcPct val="0"/>
              </a:spcBef>
              <a:spcAft>
                <a:spcPct val="0"/>
              </a:spcAft>
            </a:pPr>
            <a:r>
              <a:rPr lang="fr-FR" dirty="0"/>
              <a:t>Pour chaque plateau deux fiches différenciées seront utilisées pour évaluer et rappeler les bonnes pratiques : </a:t>
            </a:r>
          </a:p>
          <a:p>
            <a:pPr lvl="0" algn="just" eaLnBrk="0" fontAlgn="base" hangingPunct="0">
              <a:spcBef>
                <a:spcPct val="0"/>
              </a:spcBef>
              <a:spcAft>
                <a:spcPct val="0"/>
              </a:spcAft>
            </a:pPr>
            <a:endParaRPr lang="fr-FR" dirty="0"/>
          </a:p>
          <a:p>
            <a:pPr lvl="0" algn="just" eaLnBrk="0" fontAlgn="base" hangingPunct="0">
              <a:spcBef>
                <a:spcPct val="0"/>
              </a:spcBef>
              <a:spcAft>
                <a:spcPct val="0"/>
              </a:spcAft>
            </a:pPr>
            <a:r>
              <a:rPr lang="fr-FR" b="1" dirty="0"/>
              <a:t>La fiche référent de plateau </a:t>
            </a:r>
          </a:p>
          <a:p>
            <a:pPr lvl="0" algn="just" eaLnBrk="0" fontAlgn="base" hangingPunct="0">
              <a:spcBef>
                <a:spcPct val="0"/>
              </a:spcBef>
              <a:spcAft>
                <a:spcPct val="0"/>
              </a:spcAft>
            </a:pPr>
            <a:r>
              <a:rPr lang="fr-FR" b="1" dirty="0"/>
              <a:t>La fiche éducateur / accompagnateur </a:t>
            </a:r>
          </a:p>
          <a:p>
            <a:pPr lvl="0" algn="just" eaLnBrk="0" fontAlgn="base" hangingPunct="0">
              <a:spcBef>
                <a:spcPct val="0"/>
              </a:spcBef>
              <a:spcAft>
                <a:spcPct val="0"/>
              </a:spcAft>
            </a:pPr>
            <a:endParaRPr lang="fr-FR" dirty="0"/>
          </a:p>
          <a:p>
            <a:pPr lvl="0" algn="just" eaLnBrk="0" fontAlgn="base" hangingPunct="0">
              <a:spcBef>
                <a:spcPct val="0"/>
              </a:spcBef>
              <a:spcAft>
                <a:spcPct val="0"/>
              </a:spcAft>
            </a:pPr>
            <a:r>
              <a:rPr lang="fr-FR" dirty="0"/>
              <a:t>Chaque fiche constitue un questionnaire calqué sur une logique d’auto-évaluation afin de faciliter la comparaison et le débriefing en vue de mettre en avant tous les éléments nécessaires à la bonne tenue d’un plateau.  </a:t>
            </a:r>
          </a:p>
        </p:txBody>
      </p:sp>
      <p:pic>
        <p:nvPicPr>
          <p:cNvPr id="3" name="Image 2">
            <a:extLst>
              <a:ext uri="{FF2B5EF4-FFF2-40B4-BE49-F238E27FC236}">
                <a16:creationId xmlns:a16="http://schemas.microsoft.com/office/drawing/2014/main" id="{AC0D08BF-778F-4E6E-E252-54DE52329C41}"/>
              </a:ext>
            </a:extLst>
          </p:cNvPr>
          <p:cNvPicPr>
            <a:picLocks noChangeAspect="1"/>
          </p:cNvPicPr>
          <p:nvPr/>
        </p:nvPicPr>
        <p:blipFill>
          <a:blip r:embed="rId3"/>
          <a:stretch>
            <a:fillRect/>
          </a:stretch>
        </p:blipFill>
        <p:spPr>
          <a:xfrm>
            <a:off x="7431113" y="1926505"/>
            <a:ext cx="2586865" cy="3574218"/>
          </a:xfrm>
          <a:prstGeom prst="rect">
            <a:avLst/>
          </a:prstGeom>
          <a:ln>
            <a:noFill/>
          </a:ln>
          <a:effectLst>
            <a:outerShdw blurRad="292100" dist="139700" dir="2700000" algn="tl" rotWithShape="0">
              <a:srgbClr val="333333">
                <a:alpha val="65000"/>
              </a:srgbClr>
            </a:outerShdw>
          </a:effectLst>
        </p:spPr>
      </p:pic>
      <p:pic>
        <p:nvPicPr>
          <p:cNvPr id="5" name="Image 4">
            <a:extLst>
              <a:ext uri="{FF2B5EF4-FFF2-40B4-BE49-F238E27FC236}">
                <a16:creationId xmlns:a16="http://schemas.microsoft.com/office/drawing/2014/main" id="{63BDA1CD-A142-9AD9-8913-47F62E21B7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90633" y="0"/>
            <a:ext cx="2101367" cy="2101367"/>
          </a:xfrm>
          <a:prstGeom prst="rect">
            <a:avLst/>
          </a:prstGeom>
        </p:spPr>
      </p:pic>
    </p:spTree>
    <p:extLst>
      <p:ext uri="{BB962C8B-B14F-4D97-AF65-F5344CB8AC3E}">
        <p14:creationId xmlns:p14="http://schemas.microsoft.com/office/powerpoint/2010/main" val="834937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511C49A-DDF7-467D-8901-3E04F75606E5}">
  <we:reference id="wa200005669" version="2.0.0.0" store="fr-FR" storeType="OMEX"/>
  <we:alternateReferences>
    <we:reference id="wa200005669" version="2.0.0.0" store="wa200005669"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9308</TotalTime>
  <Words>511</Words>
  <Application>Microsoft Office PowerPoint</Application>
  <PresentationFormat>Grand écran</PresentationFormat>
  <Paragraphs>61</Paragraphs>
  <Slides>6</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6</vt:i4>
      </vt:variant>
    </vt:vector>
  </HeadingPairs>
  <TitlesOfParts>
    <vt:vector size="11" baseType="lpstr">
      <vt:lpstr>Agency FB</vt:lpstr>
      <vt:lpstr>Aptos</vt:lpstr>
      <vt:lpstr>Aptos Display</vt:lpstr>
      <vt:lpstr>Arial</vt:lpstr>
      <vt:lpstr>Thème Office</vt:lpstr>
      <vt:lpstr>Présentation PowerPoint</vt:lpstr>
      <vt:lpstr>Avant-propos </vt:lpstr>
      <vt:lpstr>Opération Cap Animation ! </vt:lpstr>
      <vt:lpstr>Objectifs </vt:lpstr>
      <vt:lpstr>Mise en œuvre </vt:lpstr>
      <vt:lpstr>L’accompagnateur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brice parinet</dc:creator>
  <cp:lastModifiedBy>brice parinet</cp:lastModifiedBy>
  <cp:revision>25</cp:revision>
  <dcterms:created xsi:type="dcterms:W3CDTF">2024-08-31T12:31:15Z</dcterms:created>
  <dcterms:modified xsi:type="dcterms:W3CDTF">2026-04-30T10:55:11Z</dcterms:modified>
</cp:coreProperties>
</file>